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335" r:id="rId2"/>
    <p:sldId id="34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681"/>
    <p:restoredTop sz="94690"/>
  </p:normalViewPr>
  <p:slideViewPr>
    <p:cSldViewPr snapToGrid="0" snapToObjects="1">
      <p:cViewPr varScale="1">
        <p:scale>
          <a:sx n="74" d="100"/>
          <a:sy n="74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59CD7B-D0EE-234D-B9C8-56097BD23C25}" type="datetimeFigureOut">
              <a:rPr lang="en-US" smtClean="0"/>
              <a:t>12/7/2018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38675B-2043-D249-8C79-70F5EFAE7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671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7273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Model Lesson 4</a:t>
            </a:r>
          </a:p>
        </p:txBody>
      </p:sp>
      <p:sp>
        <p:nvSpPr>
          <p:cNvPr id="372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C3E4A59-ECF7-374B-9F8A-72099A6B32FE}" type="slidenum">
              <a:rPr lang="en-US" sz="1200">
                <a:solidFill>
                  <a:srgbClr val="000000"/>
                </a:solidFill>
              </a:rPr>
              <a:pPr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886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9219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b="1" dirty="0">
                <a:latin typeface="Arial" charset="0"/>
                <a:ea typeface="ＭＳ Ｐゴシック" charset="0"/>
                <a:cs typeface="ＭＳ Ｐゴシック" charset="0"/>
              </a:rPr>
              <a:t>In the manual they should be following along- making note as you highlight and reference the man example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.</a:t>
            </a:r>
          </a:p>
          <a:p>
            <a:r>
              <a:rPr lang="en-US" b="1" dirty="0">
                <a:latin typeface="Arial" charset="0"/>
                <a:ea typeface="ＭＳ Ｐゴシック" charset="0"/>
                <a:cs typeface="ＭＳ Ｐゴシック" charset="0"/>
              </a:rPr>
              <a:t>Offer to have them select  a discipline specific  morpheme-  will use this through out Practice – with Part 3- “Practicing the Strategy”</a:t>
            </a:r>
            <a:endParaRPr lang="en-US" altLang="ja-JP" b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 math- quad- quadrant, quadrilateral. Quantify, </a:t>
            </a:r>
            <a:r>
              <a:rPr lang="en-US" dirty="0" err="1">
                <a:latin typeface="Arial" charset="0"/>
                <a:ea typeface="ＭＳ Ｐゴシック" charset="0"/>
                <a:cs typeface="ＭＳ Ｐゴシック" charset="0"/>
              </a:rPr>
              <a:t>etc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; </a:t>
            </a:r>
            <a:r>
              <a:rPr lang="en-US" dirty="0" err="1">
                <a:latin typeface="Arial" charset="0"/>
                <a:ea typeface="ＭＳ Ｐゴシック" charset="0"/>
                <a:cs typeface="ＭＳ Ｐゴシック" charset="0"/>
              </a:rPr>
              <a:t>equ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- equal, equivalent, equilateral </a:t>
            </a:r>
            <a:r>
              <a:rPr lang="en-US" dirty="0" err="1">
                <a:latin typeface="Arial" charset="0"/>
                <a:ea typeface="ＭＳ Ｐゴシック" charset="0"/>
                <a:cs typeface="ＭＳ Ｐゴシック" charset="0"/>
              </a:rPr>
              <a:t>etc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English-  they can pick – </a:t>
            </a:r>
            <a:r>
              <a:rPr lang="en-US" dirty="0" err="1">
                <a:latin typeface="Arial" charset="0"/>
                <a:ea typeface="ＭＳ Ｐゴシック" charset="0"/>
                <a:cs typeface="ＭＳ Ｐゴシック" charset="0"/>
              </a:rPr>
              <a:t>mem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- memory, memorable, remembrance, </a:t>
            </a:r>
            <a:r>
              <a:rPr lang="en-US" dirty="0" err="1">
                <a:latin typeface="Arial" charset="0"/>
                <a:ea typeface="ＭＳ Ｐゴシック" charset="0"/>
                <a:cs typeface="ＭＳ Ｐゴシック" charset="0"/>
              </a:rPr>
              <a:t>etc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921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9FE03D8-15CA-4241-BAD9-A126DD49642B}" type="slidenum">
              <a:rPr lang="en-US" sz="1200">
                <a:solidFill>
                  <a:srgbClr val="000000"/>
                </a:solidFill>
              </a:rPr>
              <a:pPr/>
              <a:t>2</a:t>
            </a:fld>
            <a:endParaRPr 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12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37696B-2447-B849-9365-322B564D66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57B6142-40A1-B540-8C6C-ABC8794636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E917049-BFC0-9847-AD5D-4C067E42C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BBE89-CA80-504F-A6D0-6E7C5A13A4C6}" type="datetimeFigureOut">
              <a:rPr lang="en-US" smtClean="0"/>
              <a:t>12/7/2018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1FD6283-1A12-3B4A-89FF-F0E5A961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B5F4972-B570-4746-8DD1-2DA179116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C8729-B752-A54A-A8EC-C5B70AC77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624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05EF17D-9D7B-524F-8421-E121ECF76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2BA3C86-3467-014E-8B2F-FAA398229F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7740B36-13F3-CB4B-ABCE-CDF041545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BBE89-CA80-504F-A6D0-6E7C5A13A4C6}" type="datetimeFigureOut">
              <a:rPr lang="en-US" smtClean="0"/>
              <a:t>12/7/2018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85832E7-0C69-0D48-A832-B48005EFC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FE9FF48-FBB4-CF47-B0FD-BC3BC77AD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C8729-B752-A54A-A8EC-C5B70AC77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763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F0C9B00-53BE-AC4D-A759-72208F7D3F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EAD007F-8C56-B945-8DE3-1BCE248B6A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2471BFD-68EC-854A-9B88-001C6C050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BBE89-CA80-504F-A6D0-6E7C5A13A4C6}" type="datetimeFigureOut">
              <a:rPr lang="en-US" smtClean="0"/>
              <a:t>12/7/2018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E84C0C3-E02F-7D48-81F4-ABAB5E432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F6154C8-E597-4A45-B683-FFCEB0846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C8729-B752-A54A-A8EC-C5B70AC77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72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15843A3-ECE9-D547-AA95-39458D321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761A037-A1A2-2D46-8662-3FDE53923F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F545032-C3FE-6946-968B-7EB2D828F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BBE89-CA80-504F-A6D0-6E7C5A13A4C6}" type="datetimeFigureOut">
              <a:rPr lang="en-US" smtClean="0"/>
              <a:t>12/7/2018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199AA3A-4148-3048-8904-22713811E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9D9AA0A-1F13-D146-96E2-47D781999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C8729-B752-A54A-A8EC-C5B70AC77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184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EE9B81-1C35-8E47-A566-6F35126C4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AD0A2B6-C517-E44A-88D1-3B03A791DA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1CD5788-3A71-E544-9E04-6BBC316A2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BBE89-CA80-504F-A6D0-6E7C5A13A4C6}" type="datetimeFigureOut">
              <a:rPr lang="en-US" smtClean="0"/>
              <a:t>12/7/2018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9A7F6B1-6B5C-7D44-9EF6-117733F43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C33676D-4C3D-C84D-B706-4C841D801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C8729-B752-A54A-A8EC-C5B70AC77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191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A9A6998-87E2-FF4E-B409-F3259585B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7D608E7-A6D0-8244-A378-DAF75557ED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25AEB7E-6DDC-3C40-A5D4-EAB29A890A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30F9598-5C30-D64C-914F-A83480444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BBE89-CA80-504F-A6D0-6E7C5A13A4C6}" type="datetimeFigureOut">
              <a:rPr lang="en-US" smtClean="0"/>
              <a:t>12/7/2018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747ED62-1E08-D34B-829E-5C66A0A89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AE5A84D-F64A-F348-8955-D91144340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C8729-B752-A54A-A8EC-C5B70AC77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628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D55B2C2-6BF1-C74C-AE23-1910E9970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C081EBD-7551-4A48-8319-B3E3814DD1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196CE8A-BA5C-8142-BB0D-BC64CB86E6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77767AB6-18A6-9141-97EF-5D35CA8114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69E4AEA6-2AC4-AA4D-885F-5BCD71E8E0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1CDFDEB2-CEA3-E549-8D9B-EE28FDE7A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BBE89-CA80-504F-A6D0-6E7C5A13A4C6}" type="datetimeFigureOut">
              <a:rPr lang="en-US" smtClean="0"/>
              <a:t>12/7/2018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CF01C84B-CBB5-1A48-B795-5FF15539D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28DBF45F-3AE4-5148-8A8D-9B1756041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C8729-B752-A54A-A8EC-C5B70AC77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694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D7B47F3-4ED1-9F46-B401-0DF4F14DD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90ADEF1-AA61-DF44-9519-5B1AFE709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BBE89-CA80-504F-A6D0-6E7C5A13A4C6}" type="datetimeFigureOut">
              <a:rPr lang="en-US" smtClean="0"/>
              <a:t>12/7/2018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F71969D-4177-0247-918F-FBB56A86C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48C3E60-321F-A046-BB5E-0AFFEFDF6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C8729-B752-A54A-A8EC-C5B70AC77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516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EDB55FF-B042-064F-95C0-4F1163425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BBE89-CA80-504F-A6D0-6E7C5A13A4C6}" type="datetimeFigureOut">
              <a:rPr lang="en-US" smtClean="0"/>
              <a:t>12/7/2018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59F1B88A-40E3-0B45-A6C0-064C56EAF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5FF14DE-92AB-3F4B-82EC-B6EBBEDF0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C8729-B752-A54A-A8EC-C5B70AC77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084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5C07228-DF06-444D-A475-5FA58BAA9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3A78034-1866-5742-AED8-F40581532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D8AC969-0CEF-014F-801A-7E2E728972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1C9153E-E917-D049-81F6-962EFB941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BBE89-CA80-504F-A6D0-6E7C5A13A4C6}" type="datetimeFigureOut">
              <a:rPr lang="en-US" smtClean="0"/>
              <a:t>12/7/2018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2197895-4CE7-1549-8284-C69BA71A0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4F7D188-5D33-8344-B00C-35B95D8B2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C8729-B752-A54A-A8EC-C5B70AC77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081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B66B06A-32FB-3B42-AB24-64A8EEEC3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7D8594A1-1E90-E14C-90A0-74E103FA70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8F17CD6-E011-C84E-BE7D-40FD43846B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5DC0878-9B01-DD4F-B3A9-843C9895E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BBE89-CA80-504F-A6D0-6E7C5A13A4C6}" type="datetimeFigureOut">
              <a:rPr lang="en-US" smtClean="0"/>
              <a:t>12/7/2018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2C3C1CA-E066-D646-B2BE-C939079BA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FD911F9-D1C3-4246-B3E8-8527835C9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C8729-B752-A54A-A8EC-C5B70AC77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14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F0BB48AE-70F3-9B4F-9C2F-5FEA6FD35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AAFF918-7707-9C49-B6A1-7908BAAB9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ACB940D-3378-CD41-8372-6F6EA834CF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BBE89-CA80-504F-A6D0-6E7C5A13A4C6}" type="datetimeFigureOut">
              <a:rPr lang="en-US" smtClean="0"/>
              <a:t>12/7/2018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D9408BE-708F-B247-97E3-74325AF475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B82AB9E-B17D-8F40-9A2D-92B6A2D4AF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2C8729-B752-A54A-A8EC-C5B70AC77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592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jpeg"/><Relationship Id="rId5" Type="http://schemas.openxmlformats.org/officeDocument/2006/relationships/image" Target="../media/image2.png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3" name="Text Box 19"/>
          <p:cNvSpPr txBox="1">
            <a:spLocks noChangeArrowheads="1"/>
          </p:cNvSpPr>
          <p:nvPr/>
        </p:nvSpPr>
        <p:spPr bwMode="auto">
          <a:xfrm>
            <a:off x="1905000" y="2209800"/>
            <a:ext cx="1676400" cy="3200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000000"/>
                </a:solidFill>
                <a:latin typeface="Times" charset="0"/>
              </a:rPr>
              <a:t>M</a:t>
            </a:r>
            <a:r>
              <a:rPr lang="en-US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US" sz="2200">
                <a:solidFill>
                  <a:srgbClr val="000000"/>
                </a:solidFill>
                <a:latin typeface="Times" charset="0"/>
              </a:rPr>
              <a:t>Step</a:t>
            </a:r>
            <a:endParaRPr lang="en-US">
              <a:solidFill>
                <a:srgbClr val="000000"/>
              </a:solidFill>
              <a:latin typeface="Times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600">
              <a:solidFill>
                <a:srgbClr val="000000"/>
              </a:solidFill>
              <a:latin typeface="Times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000000"/>
                </a:solidFill>
                <a:latin typeface="Times" charset="0"/>
              </a:rPr>
              <a:t>A</a:t>
            </a:r>
            <a:r>
              <a:rPr lang="en-US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US" sz="2200">
                <a:solidFill>
                  <a:srgbClr val="000000"/>
                </a:solidFill>
                <a:latin typeface="Times" charset="0"/>
              </a:rPr>
              <a:t>Step</a:t>
            </a:r>
            <a:endParaRPr lang="en-US">
              <a:solidFill>
                <a:srgbClr val="000000"/>
              </a:solidFill>
              <a:latin typeface="Times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200">
              <a:solidFill>
                <a:srgbClr val="000000"/>
              </a:solidFill>
              <a:latin typeface="Times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US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US" sz="2200">
                <a:solidFill>
                  <a:srgbClr val="000000"/>
                </a:solidFill>
                <a:latin typeface="Times" charset="0"/>
              </a:rPr>
              <a:t>Step</a:t>
            </a:r>
            <a:endParaRPr lang="en-US">
              <a:solidFill>
                <a:srgbClr val="000000"/>
              </a:solidFill>
              <a:latin typeface="Times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Times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000000"/>
                </a:solidFill>
                <a:latin typeface="Times" charset="0"/>
              </a:rPr>
              <a:t>S</a:t>
            </a:r>
            <a:r>
              <a:rPr lang="en-US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US" sz="2200">
                <a:solidFill>
                  <a:srgbClr val="000000"/>
                </a:solidFill>
                <a:latin typeface="Times" charset="0"/>
              </a:rPr>
              <a:t>Step</a:t>
            </a:r>
            <a:endParaRPr lang="en-US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371714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228600"/>
            <a:ext cx="7696200" cy="762000"/>
          </a:xfrm>
        </p:spPr>
        <p:txBody>
          <a:bodyPr/>
          <a:lstStyle/>
          <a:p>
            <a:pPr eaLnBrk="1" hangingPunct="1"/>
            <a:r>
              <a:rPr lang="en-US" b="1">
                <a:latin typeface="Arial" charset="0"/>
                <a:ea typeface="ＭＳ Ｐゴシック" charset="0"/>
                <a:cs typeface="ＭＳ Ｐゴシック" charset="0"/>
              </a:rPr>
              <a:t>Word Map</a:t>
            </a: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1715" name="Text Box 11"/>
          <p:cNvSpPr>
            <a:spLocks noGrp="1" noChangeArrowheads="1"/>
          </p:cNvSpPr>
          <p:nvPr>
            <p:ph idx="1"/>
          </p:nvPr>
        </p:nvSpPr>
        <p:spPr>
          <a:xfrm>
            <a:off x="3581400" y="3886200"/>
            <a:ext cx="990600" cy="2667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200" b="1">
                <a:latin typeface="Arial" charset="0"/>
                <a:ea typeface="ＭＳ Ｐゴシック" charset="0"/>
                <a:cs typeface="ＭＳ Ｐゴシック" charset="0"/>
              </a:rPr>
              <a:t>Prediction</a:t>
            </a:r>
            <a:endParaRPr lang="en-US" sz="180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1716" name="Rectangle 3"/>
          <p:cNvSpPr>
            <a:spLocks noChangeArrowheads="1"/>
          </p:cNvSpPr>
          <p:nvPr/>
        </p:nvSpPr>
        <p:spPr bwMode="auto">
          <a:xfrm>
            <a:off x="5181601" y="990601"/>
            <a:ext cx="2976563" cy="695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1717" name="Rectangle 4"/>
          <p:cNvSpPr>
            <a:spLocks noChangeArrowheads="1"/>
          </p:cNvSpPr>
          <p:nvPr/>
        </p:nvSpPr>
        <p:spPr bwMode="auto">
          <a:xfrm>
            <a:off x="3657601" y="2133600"/>
            <a:ext cx="1908175" cy="6667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1718" name="Rectangle 5"/>
          <p:cNvSpPr>
            <a:spLocks noChangeArrowheads="1"/>
          </p:cNvSpPr>
          <p:nvPr/>
        </p:nvSpPr>
        <p:spPr bwMode="auto">
          <a:xfrm>
            <a:off x="5791201" y="2133600"/>
            <a:ext cx="1908175" cy="6667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1719" name="Rectangle 6"/>
          <p:cNvSpPr>
            <a:spLocks noChangeArrowheads="1"/>
          </p:cNvSpPr>
          <p:nvPr/>
        </p:nvSpPr>
        <p:spPr bwMode="auto">
          <a:xfrm>
            <a:off x="7924801" y="2133600"/>
            <a:ext cx="1908175" cy="6667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1720" name="Rectangle 7"/>
          <p:cNvSpPr>
            <a:spLocks noChangeArrowheads="1"/>
          </p:cNvSpPr>
          <p:nvPr/>
        </p:nvSpPr>
        <p:spPr bwMode="auto">
          <a:xfrm>
            <a:off x="3657600" y="3149600"/>
            <a:ext cx="1905000" cy="6667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1721" name="Rectangle 8"/>
          <p:cNvSpPr>
            <a:spLocks noChangeArrowheads="1"/>
          </p:cNvSpPr>
          <p:nvPr/>
        </p:nvSpPr>
        <p:spPr bwMode="auto">
          <a:xfrm>
            <a:off x="5791200" y="3149600"/>
            <a:ext cx="1905000" cy="6667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1722" name="Rectangle 9"/>
          <p:cNvSpPr>
            <a:spLocks noChangeArrowheads="1"/>
          </p:cNvSpPr>
          <p:nvPr/>
        </p:nvSpPr>
        <p:spPr bwMode="auto">
          <a:xfrm>
            <a:off x="7924800" y="3149600"/>
            <a:ext cx="1905000" cy="6667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1723" name="Rectangle 10"/>
          <p:cNvSpPr>
            <a:spLocks noChangeArrowheads="1"/>
          </p:cNvSpPr>
          <p:nvPr/>
        </p:nvSpPr>
        <p:spPr bwMode="auto">
          <a:xfrm>
            <a:off x="3657600" y="4140200"/>
            <a:ext cx="61722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1724" name="Text Box 12"/>
          <p:cNvSpPr txBox="1">
            <a:spLocks noChangeArrowheads="1"/>
          </p:cNvSpPr>
          <p:nvPr/>
        </p:nvSpPr>
        <p:spPr bwMode="auto">
          <a:xfrm>
            <a:off x="3581400" y="1905000"/>
            <a:ext cx="915988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>
                <a:solidFill>
                  <a:srgbClr val="000000"/>
                </a:solidFill>
              </a:rPr>
              <a:t>Prefix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371725" name="Text Box 13"/>
          <p:cNvSpPr txBox="1">
            <a:spLocks noChangeArrowheads="1"/>
          </p:cNvSpPr>
          <p:nvPr/>
        </p:nvSpPr>
        <p:spPr bwMode="auto">
          <a:xfrm>
            <a:off x="5715000" y="1905000"/>
            <a:ext cx="915988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>
                <a:solidFill>
                  <a:srgbClr val="000000"/>
                </a:solidFill>
              </a:rPr>
              <a:t>Root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371726" name="Text Box 14"/>
          <p:cNvSpPr txBox="1">
            <a:spLocks noChangeArrowheads="1"/>
          </p:cNvSpPr>
          <p:nvPr/>
        </p:nvSpPr>
        <p:spPr bwMode="auto">
          <a:xfrm>
            <a:off x="7848600" y="1905000"/>
            <a:ext cx="915988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>
                <a:solidFill>
                  <a:srgbClr val="000000"/>
                </a:solidFill>
              </a:rPr>
              <a:t>Suffix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371727" name="Text Box 15"/>
          <p:cNvSpPr txBox="1">
            <a:spLocks noChangeArrowheads="1"/>
          </p:cNvSpPr>
          <p:nvPr/>
        </p:nvSpPr>
        <p:spPr bwMode="auto">
          <a:xfrm>
            <a:off x="3581400" y="2895600"/>
            <a:ext cx="9144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>
                <a:solidFill>
                  <a:srgbClr val="000000"/>
                </a:solidFill>
              </a:rPr>
              <a:t>Meaning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371728" name="Text Box 16"/>
          <p:cNvSpPr txBox="1">
            <a:spLocks noChangeArrowheads="1"/>
          </p:cNvSpPr>
          <p:nvPr/>
        </p:nvSpPr>
        <p:spPr bwMode="auto">
          <a:xfrm>
            <a:off x="5715000" y="2895600"/>
            <a:ext cx="9144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>
                <a:solidFill>
                  <a:srgbClr val="000000"/>
                </a:solidFill>
              </a:rPr>
              <a:t>Meaning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371729" name="Text Box 17"/>
          <p:cNvSpPr txBox="1">
            <a:spLocks noChangeArrowheads="1"/>
          </p:cNvSpPr>
          <p:nvPr/>
        </p:nvSpPr>
        <p:spPr bwMode="auto">
          <a:xfrm>
            <a:off x="7848600" y="2895600"/>
            <a:ext cx="9144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>
                <a:solidFill>
                  <a:srgbClr val="000000"/>
                </a:solidFill>
              </a:rPr>
              <a:t>Meaning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371730" name="Text Box 18"/>
          <p:cNvSpPr txBox="1">
            <a:spLocks noChangeArrowheads="1"/>
          </p:cNvSpPr>
          <p:nvPr/>
        </p:nvSpPr>
        <p:spPr bwMode="auto">
          <a:xfrm>
            <a:off x="5105400" y="990600"/>
            <a:ext cx="915988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>
                <a:solidFill>
                  <a:srgbClr val="000000"/>
                </a:solidFill>
              </a:rPr>
              <a:t>Word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371731" name="Rectangle 20"/>
          <p:cNvSpPr>
            <a:spLocks noChangeArrowheads="1"/>
          </p:cNvSpPr>
          <p:nvPr/>
        </p:nvSpPr>
        <p:spPr bwMode="auto">
          <a:xfrm>
            <a:off x="8945563" y="23145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1732" name="Line 21"/>
          <p:cNvSpPr>
            <a:spLocks noChangeShapeType="1"/>
          </p:cNvSpPr>
          <p:nvPr/>
        </p:nvSpPr>
        <p:spPr bwMode="auto">
          <a:xfrm flipH="1">
            <a:off x="4953000" y="1752601"/>
            <a:ext cx="687388" cy="3333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1733" name="Line 22"/>
          <p:cNvSpPr>
            <a:spLocks noChangeShapeType="1"/>
          </p:cNvSpPr>
          <p:nvPr/>
        </p:nvSpPr>
        <p:spPr bwMode="auto">
          <a:xfrm>
            <a:off x="6705600" y="1752601"/>
            <a:ext cx="1588" cy="3333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1734" name="Line 23"/>
          <p:cNvSpPr>
            <a:spLocks noChangeShapeType="1"/>
          </p:cNvSpPr>
          <p:nvPr/>
        </p:nvSpPr>
        <p:spPr bwMode="auto">
          <a:xfrm>
            <a:off x="7924800" y="1752601"/>
            <a:ext cx="839788" cy="3333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1735" name="Line 24"/>
          <p:cNvSpPr>
            <a:spLocks noChangeShapeType="1"/>
          </p:cNvSpPr>
          <p:nvPr/>
        </p:nvSpPr>
        <p:spPr bwMode="auto">
          <a:xfrm>
            <a:off x="4953000" y="2895601"/>
            <a:ext cx="1588" cy="2000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1736" name="Line 25"/>
          <p:cNvSpPr>
            <a:spLocks noChangeShapeType="1"/>
          </p:cNvSpPr>
          <p:nvPr/>
        </p:nvSpPr>
        <p:spPr bwMode="auto">
          <a:xfrm>
            <a:off x="7467600" y="2895601"/>
            <a:ext cx="1588" cy="2000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1737" name="Line 26"/>
          <p:cNvSpPr>
            <a:spLocks noChangeShapeType="1"/>
          </p:cNvSpPr>
          <p:nvPr/>
        </p:nvSpPr>
        <p:spPr bwMode="auto">
          <a:xfrm>
            <a:off x="9067800" y="2895601"/>
            <a:ext cx="1588" cy="2000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1738" name="Line 27"/>
          <p:cNvSpPr>
            <a:spLocks noChangeShapeType="1"/>
          </p:cNvSpPr>
          <p:nvPr/>
        </p:nvSpPr>
        <p:spPr bwMode="auto">
          <a:xfrm>
            <a:off x="5029200" y="3886201"/>
            <a:ext cx="1588" cy="2000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1739" name="Line 28"/>
          <p:cNvSpPr>
            <a:spLocks noChangeShapeType="1"/>
          </p:cNvSpPr>
          <p:nvPr/>
        </p:nvSpPr>
        <p:spPr bwMode="auto">
          <a:xfrm>
            <a:off x="7467600" y="3886201"/>
            <a:ext cx="1588" cy="2000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1740" name="Line 29"/>
          <p:cNvSpPr>
            <a:spLocks noChangeShapeType="1"/>
          </p:cNvSpPr>
          <p:nvPr/>
        </p:nvSpPr>
        <p:spPr bwMode="auto">
          <a:xfrm>
            <a:off x="9067800" y="3886201"/>
            <a:ext cx="1588" cy="2000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1741" name="Rectangle 31"/>
          <p:cNvSpPr>
            <a:spLocks noChangeArrowheads="1"/>
          </p:cNvSpPr>
          <p:nvPr/>
        </p:nvSpPr>
        <p:spPr bwMode="auto">
          <a:xfrm>
            <a:off x="3657600" y="5029200"/>
            <a:ext cx="61722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1742" name="Text Box 32"/>
          <p:cNvSpPr txBox="1">
            <a:spLocks noChangeArrowheads="1"/>
          </p:cNvSpPr>
          <p:nvPr/>
        </p:nvSpPr>
        <p:spPr bwMode="auto">
          <a:xfrm>
            <a:off x="3581400" y="4775200"/>
            <a:ext cx="20574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200" b="1">
                <a:solidFill>
                  <a:srgbClr val="000000"/>
                </a:solidFill>
              </a:rPr>
              <a:t>Definition</a:t>
            </a:r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371743" name="Line 33"/>
          <p:cNvSpPr>
            <a:spLocks noChangeShapeType="1"/>
          </p:cNvSpPr>
          <p:nvPr/>
        </p:nvSpPr>
        <p:spPr bwMode="auto">
          <a:xfrm>
            <a:off x="5029200" y="4775201"/>
            <a:ext cx="1588" cy="2000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1744" name="Line 34"/>
          <p:cNvSpPr>
            <a:spLocks noChangeShapeType="1"/>
          </p:cNvSpPr>
          <p:nvPr/>
        </p:nvSpPr>
        <p:spPr bwMode="auto">
          <a:xfrm>
            <a:off x="7467600" y="4775201"/>
            <a:ext cx="1588" cy="2000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1745" name="Line 35"/>
          <p:cNvSpPr>
            <a:spLocks noChangeShapeType="1"/>
          </p:cNvSpPr>
          <p:nvPr/>
        </p:nvSpPr>
        <p:spPr bwMode="auto">
          <a:xfrm>
            <a:off x="9067800" y="4775201"/>
            <a:ext cx="1588" cy="2000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36" name="Picture 35" descr="C:\Users\Jerri\Desktop\SIM LogoCLC\sim_2color_sig.jpg">
            <a:extLst>
              <a:ext uri="{FF2B5EF4-FFF2-40B4-BE49-F238E27FC236}">
                <a16:creationId xmlns:a16="http://schemas.microsoft.com/office/drawing/2014/main" xmlns="" id="{7EC9EBA3-EC37-2541-81A5-310152A803E6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789" y="5724939"/>
            <a:ext cx="1676401" cy="904461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8BB7354-EBCE-2947-A9FA-4F2A7CE22090}"/>
              </a:ext>
            </a:extLst>
          </p:cNvPr>
          <p:cNvSpPr txBox="1"/>
          <p:nvPr/>
        </p:nvSpPr>
        <p:spPr>
          <a:xfrm>
            <a:off x="3591338" y="6270624"/>
            <a:ext cx="547646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/>
              <a:t>The Word Mapping Strategy </a:t>
            </a:r>
            <a:r>
              <a:rPr lang="en-US" sz="1000" dirty="0"/>
              <a:t>by </a:t>
            </a:r>
            <a:r>
              <a:rPr lang="en-US" sz="1000" dirty="0" err="1"/>
              <a:t>M.Harris</a:t>
            </a:r>
            <a:r>
              <a:rPr lang="en-US" sz="1000" dirty="0"/>
              <a:t>, </a:t>
            </a:r>
            <a:r>
              <a:rPr lang="en-US" sz="1000" dirty="0" err="1"/>
              <a:t>J.B.Schumaker</a:t>
            </a:r>
            <a:r>
              <a:rPr lang="en-US" sz="1000" dirty="0"/>
              <a:t>, and  </a:t>
            </a:r>
            <a:r>
              <a:rPr lang="en-US" sz="1000" dirty="0" err="1"/>
              <a:t>D.Deshler</a:t>
            </a:r>
            <a:endParaRPr lang="en-US" sz="1000" dirty="0"/>
          </a:p>
        </p:txBody>
      </p:sp>
      <p:sp>
        <p:nvSpPr>
          <p:cNvPr id="38" name="TextBox 37"/>
          <p:cNvSpPr txBox="1"/>
          <p:nvPr/>
        </p:nvSpPr>
        <p:spPr>
          <a:xfrm>
            <a:off x="3960018" y="4118737"/>
            <a:ext cx="57764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act of locating across something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3579018" y="3212852"/>
            <a:ext cx="20597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Across/over		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8153679" y="2220443"/>
            <a:ext cx="1679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tion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5736980" y="2268225"/>
            <a:ext cx="1991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dirty="0" smtClean="0"/>
              <a:t>it	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3597058" y="2265363"/>
            <a:ext cx="1968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trans	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5712618" y="3262032"/>
            <a:ext cx="2059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be located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7846218" y="3285129"/>
            <a:ext cx="2059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act of </a:t>
            </a:r>
            <a:endParaRPr lang="en-US" dirty="0"/>
          </a:p>
        </p:txBody>
      </p:sp>
      <p:sp>
        <p:nvSpPr>
          <p:cNvPr id="45" name="Rectangle 3"/>
          <p:cNvSpPr>
            <a:spLocks noChangeArrowheads="1"/>
          </p:cNvSpPr>
          <p:nvPr/>
        </p:nvSpPr>
        <p:spPr bwMode="auto">
          <a:xfrm>
            <a:off x="5334001" y="1143001"/>
            <a:ext cx="2976563" cy="53352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transition</a:t>
            </a:r>
            <a:endParaRPr lang="en-US" sz="2400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657600" y="4991010"/>
            <a:ext cx="60788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act of passing or moving over from one thing to the next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282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169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152400"/>
            <a:ext cx="7772400" cy="762000"/>
          </a:xfrm>
        </p:spPr>
        <p:txBody>
          <a:bodyPr/>
          <a:lstStyle/>
          <a:p>
            <a:pPr eaLnBrk="1" hangingPunct="1"/>
            <a:r>
              <a:rPr lang="en-US" b="1">
                <a:latin typeface="Arial" charset="0"/>
                <a:ea typeface="ＭＳ Ｐゴシック" charset="0"/>
                <a:cs typeface="ＭＳ Ｐゴシック" charset="0"/>
              </a:rPr>
              <a:t>Memory Table</a:t>
            </a: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3911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4889942"/>
              </p:ext>
            </p:extLst>
          </p:nvPr>
        </p:nvGraphicFramePr>
        <p:xfrm>
          <a:off x="3884086" y="830712"/>
          <a:ext cx="4346575" cy="540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Document" r:id="rId4" imgW="23568254" imgH="31898413" progId="Word.Document.8">
                  <p:embed/>
                </p:oleObj>
              </mc:Choice>
              <mc:Fallback>
                <p:oleObj name="Document" r:id="rId4" imgW="23568254" imgH="31898413" progId="Word.Document.8">
                  <p:embed/>
                  <p:pic>
                    <p:nvPicPr>
                      <p:cNvPr id="39117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4086" y="830712"/>
                        <a:ext cx="4346575" cy="5408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 descr="C:\Users\Jerri\Desktop\SIM LogoCLC\sim_2color_sig.jpg">
            <a:extLst>
              <a:ext uri="{FF2B5EF4-FFF2-40B4-BE49-F238E27FC236}">
                <a16:creationId xmlns:a16="http://schemas.microsoft.com/office/drawing/2014/main" xmlns="" id="{1625A2EC-2E24-F448-B6BE-D9FA21060C7A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044" y="5724939"/>
            <a:ext cx="1472799" cy="1028772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99C2C9B-F8F2-F24C-A82B-11A4BDDAC761}"/>
              </a:ext>
            </a:extLst>
          </p:cNvPr>
          <p:cNvSpPr txBox="1"/>
          <p:nvPr/>
        </p:nvSpPr>
        <p:spPr>
          <a:xfrm>
            <a:off x="2690191" y="6546574"/>
            <a:ext cx="54248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i="1" dirty="0"/>
              <a:t> 	                    The Word Mapping Strategy </a:t>
            </a:r>
            <a:r>
              <a:rPr lang="en-US" sz="1000" dirty="0"/>
              <a:t>by </a:t>
            </a:r>
            <a:r>
              <a:rPr lang="en-US" sz="1000" dirty="0" err="1"/>
              <a:t>M.Harris</a:t>
            </a:r>
            <a:r>
              <a:rPr lang="en-US" sz="1000" dirty="0"/>
              <a:t>, </a:t>
            </a:r>
            <a:r>
              <a:rPr lang="en-US" sz="1000" dirty="0" err="1"/>
              <a:t>J.B.Schumaker</a:t>
            </a:r>
            <a:r>
              <a:rPr lang="en-US" sz="1000" dirty="0"/>
              <a:t>, and  </a:t>
            </a:r>
            <a:r>
              <a:rPr lang="en-US" sz="1000" dirty="0" err="1"/>
              <a:t>D.Deshler</a:t>
            </a:r>
            <a:endParaRPr lang="en-US" sz="1000" dirty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094961" y="1688814"/>
            <a:ext cx="1790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259132" y="1873480"/>
            <a:ext cx="13909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act of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094961" y="4121239"/>
            <a:ext cx="15975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Cancellation</a:t>
            </a:r>
          </a:p>
          <a:p>
            <a:r>
              <a:rPr lang="en-US" dirty="0" smtClean="0"/>
              <a:t>Transition</a:t>
            </a:r>
          </a:p>
          <a:p>
            <a:r>
              <a:rPr lang="en-US" dirty="0" smtClean="0"/>
              <a:t>representation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59132" y="4121239"/>
            <a:ext cx="1584102" cy="1712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263" y="4360990"/>
            <a:ext cx="1879840" cy="917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358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149</Words>
  <Application>Microsoft Office PowerPoint</Application>
  <PresentationFormat>Widescreen</PresentationFormat>
  <Paragraphs>41</Paragraphs>
  <Slides>2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ＭＳ Ｐゴシック</vt:lpstr>
      <vt:lpstr>Arial</vt:lpstr>
      <vt:lpstr>Calibri</vt:lpstr>
      <vt:lpstr>Calibri Light</vt:lpstr>
      <vt:lpstr>Times</vt:lpstr>
      <vt:lpstr>Office Theme</vt:lpstr>
      <vt:lpstr>Document</vt:lpstr>
      <vt:lpstr>Word Map</vt:lpstr>
      <vt:lpstr>Memory Table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 Map</dc:title>
  <dc:creator>Microsoft Office User</dc:creator>
  <cp:lastModifiedBy>Kristin Starosta</cp:lastModifiedBy>
  <cp:revision>5</cp:revision>
  <cp:lastPrinted>2018-11-27T16:30:31Z</cp:lastPrinted>
  <dcterms:created xsi:type="dcterms:W3CDTF">2018-11-27T16:26:01Z</dcterms:created>
  <dcterms:modified xsi:type="dcterms:W3CDTF">2018-12-07T16:10:20Z</dcterms:modified>
</cp:coreProperties>
</file>