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66" r:id="rId2"/>
  </p:sldMasterIdLst>
  <p:notesMasterIdLst>
    <p:notesMasterId r:id="rId77"/>
  </p:notesMasterIdLst>
  <p:handoutMasterIdLst>
    <p:handoutMasterId r:id="rId78"/>
  </p:handoutMasterIdLst>
  <p:sldIdLst>
    <p:sldId id="257" r:id="rId3"/>
    <p:sldId id="469" r:id="rId4"/>
    <p:sldId id="463" r:id="rId5"/>
    <p:sldId id="466" r:id="rId6"/>
    <p:sldId id="465" r:id="rId7"/>
    <p:sldId id="259" r:id="rId8"/>
    <p:sldId id="261" r:id="rId9"/>
    <p:sldId id="281" r:id="rId10"/>
    <p:sldId id="456" r:id="rId11"/>
    <p:sldId id="408" r:id="rId12"/>
    <p:sldId id="439" r:id="rId13"/>
    <p:sldId id="490" r:id="rId14"/>
    <p:sldId id="283" r:id="rId15"/>
    <p:sldId id="284" r:id="rId16"/>
    <p:sldId id="286" r:id="rId17"/>
    <p:sldId id="285" r:id="rId18"/>
    <p:sldId id="381" r:id="rId19"/>
    <p:sldId id="395" r:id="rId20"/>
    <p:sldId id="476" r:id="rId21"/>
    <p:sldId id="288" r:id="rId22"/>
    <p:sldId id="289" r:id="rId23"/>
    <p:sldId id="290" r:id="rId24"/>
    <p:sldId id="482" r:id="rId25"/>
    <p:sldId id="291" r:id="rId26"/>
    <p:sldId id="488" r:id="rId27"/>
    <p:sldId id="398" r:id="rId28"/>
    <p:sldId id="477" r:id="rId29"/>
    <p:sldId id="396" r:id="rId30"/>
    <p:sldId id="305" r:id="rId31"/>
    <p:sldId id="484" r:id="rId32"/>
    <p:sldId id="319" r:id="rId33"/>
    <p:sldId id="487" r:id="rId34"/>
    <p:sldId id="399" r:id="rId35"/>
    <p:sldId id="478" r:id="rId36"/>
    <p:sldId id="397" r:id="rId37"/>
    <p:sldId id="322" r:id="rId38"/>
    <p:sldId id="485" r:id="rId39"/>
    <p:sldId id="328" r:id="rId40"/>
    <p:sldId id="486" r:id="rId41"/>
    <p:sldId id="400" r:id="rId42"/>
    <p:sldId id="479" r:id="rId43"/>
    <p:sldId id="331" r:id="rId44"/>
    <p:sldId id="332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496" r:id="rId54"/>
    <p:sldId id="475" r:id="rId55"/>
    <p:sldId id="348" r:id="rId56"/>
    <p:sldId id="491" r:id="rId57"/>
    <p:sldId id="492" r:id="rId58"/>
    <p:sldId id="349" r:id="rId59"/>
    <p:sldId id="354" r:id="rId60"/>
    <p:sldId id="355" r:id="rId61"/>
    <p:sldId id="450" r:id="rId62"/>
    <p:sldId id="451" r:id="rId63"/>
    <p:sldId id="356" r:id="rId64"/>
    <p:sldId id="452" r:id="rId65"/>
    <p:sldId id="401" r:id="rId66"/>
    <p:sldId id="454" r:id="rId67"/>
    <p:sldId id="357" r:id="rId68"/>
    <p:sldId id="367" r:id="rId69"/>
    <p:sldId id="402" r:id="rId70"/>
    <p:sldId id="368" r:id="rId71"/>
    <p:sldId id="376" r:id="rId72"/>
    <p:sldId id="403" r:id="rId73"/>
    <p:sldId id="377" r:id="rId74"/>
    <p:sldId id="494" r:id="rId75"/>
    <p:sldId id="413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8"/>
    <p:restoredTop sz="93069"/>
  </p:normalViewPr>
  <p:slideViewPr>
    <p:cSldViewPr snapToGrid="0" snapToObjects="1">
      <p:cViewPr varScale="1">
        <p:scale>
          <a:sx n="97" d="100"/>
          <a:sy n="97" d="100"/>
        </p:scale>
        <p:origin x="1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esProps" Target="presProp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E86C1-3ED6-8147-A40E-C7D8D99871E6}" type="datetimeFigureOut">
              <a:rPr lang="en-US" smtClean="0"/>
              <a:t>1/8/19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4FDD-3D7F-7048-A436-E750DC60C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58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A33E6-51B6-4C42-900F-9AADBC612928}" type="datetimeFigureOut">
              <a:rPr lang="en-US" smtClean="0"/>
              <a:t>1/8/19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A21F6-BD65-544B-988B-A409EC43D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2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D264EC-2941-8642-A1AE-C38590B9745B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4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Both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500" name="Date Placeholder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2009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</a:t>
            </a:r>
          </a:p>
          <a:p>
            <a:r>
              <a:rPr lang="en-US" dirty="0" smtClean="0"/>
              <a:t>6 </a:t>
            </a:r>
            <a:r>
              <a:rPr lang="en-US" dirty="0"/>
              <a:t>pieces of chart paper with each topic posted</a:t>
            </a:r>
          </a:p>
          <a:p>
            <a:r>
              <a:rPr lang="en-US" dirty="0"/>
              <a:t>Groups have 10 min. to read and post</a:t>
            </a:r>
          </a:p>
          <a:p>
            <a:r>
              <a:rPr lang="en-US" dirty="0"/>
              <a:t>Then</a:t>
            </a:r>
            <a:r>
              <a:rPr lang="en-US" baseline="0" dirty="0"/>
              <a:t> share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2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– have them read pgs. 6-8</a:t>
            </a:r>
          </a:p>
          <a:p>
            <a:r>
              <a:rPr lang="en-US" dirty="0" smtClean="0"/>
              <a:t>Discus</a:t>
            </a:r>
            <a:r>
              <a:rPr lang="en-US" baseline="0" dirty="0" smtClean="0"/>
              <a:t>s </a:t>
            </a:r>
            <a:r>
              <a:rPr lang="en-US" baseline="0" dirty="0"/>
              <a:t>each with </a:t>
            </a:r>
            <a:r>
              <a:rPr lang="en-US" baseline="0" dirty="0" smtClean="0"/>
              <a:t>audience</a:t>
            </a:r>
          </a:p>
          <a:p>
            <a:r>
              <a:rPr lang="en-US" baseline="0" dirty="0" smtClean="0"/>
              <a:t>1 – how you follow outlined procedures and give appropriate feedback/ensure mastery</a:t>
            </a:r>
          </a:p>
          <a:p>
            <a:r>
              <a:rPr lang="en-US" baseline="0" dirty="0" smtClean="0"/>
              <a:t>2 – positive, corrective – categories of errors, individual, timely</a:t>
            </a:r>
          </a:p>
          <a:p>
            <a:r>
              <a:rPr lang="en-US" baseline="0" dirty="0" smtClean="0"/>
              <a:t>3 – correctness and fluency</a:t>
            </a:r>
          </a:p>
          <a:p>
            <a:r>
              <a:rPr lang="en-US" baseline="0" dirty="0" smtClean="0"/>
              <a:t>4 – need for any prerequisites? Reiterate rationales for use</a:t>
            </a:r>
          </a:p>
          <a:p>
            <a:r>
              <a:rPr lang="en-US" baseline="0" dirty="0" smtClean="0"/>
              <a:t>5 – together for initial instruction, but do NOT keep in lock-step for independent practice; advanced may be peer tutors</a:t>
            </a:r>
          </a:p>
          <a:p>
            <a:r>
              <a:rPr lang="en-US" baseline="0" dirty="0" smtClean="0"/>
              <a:t>6 – content classes give 4 intro lessons, then move to ensuring student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0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</a:p>
          <a:p>
            <a:r>
              <a:rPr lang="en-US" dirty="0" smtClean="0"/>
              <a:t>Refer to Student</a:t>
            </a:r>
            <a:r>
              <a:rPr lang="en-US" baseline="0" dirty="0" smtClean="0"/>
              <a:t> Folder Checklist</a:t>
            </a:r>
          </a:p>
          <a:p>
            <a:r>
              <a:rPr lang="en-US" dirty="0" smtClean="0"/>
              <a:t>NOTE to them that they are only going through lesson</a:t>
            </a:r>
            <a:r>
              <a:rPr lang="en-US" baseline="0" dirty="0" smtClean="0"/>
              <a:t> 4 at this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3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0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 – guidelines on pg. 89,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key on pg. 187</a:t>
            </a: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SCORE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SAMPLE PRETEST USING GUIDELINES IN GROUPS, THEN CHECK</a:t>
            </a:r>
          </a:p>
          <a:p>
            <a:pPr eaLnBrk="1" hangingPunct="1"/>
            <a:endParaRPr lang="en-US" sz="1400" b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D09A6D-31DB-7148-9C9E-14B4A7E287C4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2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 – again guideline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on pg. 89, key on pg. 187</a:t>
            </a:r>
          </a:p>
          <a:p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Score in pairs and check</a:t>
            </a: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SAMPLE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AND SCORE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Pgs. 118-119 in manual</a:t>
            </a:r>
          </a:p>
        </p:txBody>
      </p:sp>
      <p:sp>
        <p:nvSpPr>
          <p:cNvPr id="282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FBC550-8715-B44E-A628-0452F02C0B3B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– sample on pg. 92</a:t>
            </a:r>
          </a:p>
          <a:p>
            <a:r>
              <a:rPr lang="en-US" dirty="0" smtClean="0"/>
              <a:t>Students </a:t>
            </a:r>
            <a:r>
              <a:rPr lang="en-US" dirty="0"/>
              <a:t>will chart their own progress as they move through the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2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4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b="1" dirty="0" smtClean="0"/>
              <a:t>Feedback</a:t>
            </a:r>
            <a:r>
              <a:rPr lang="en-US" b="1" baseline="0" dirty="0" smtClean="0"/>
              <a:t> for pretest is big picture – score is 67, so there is a gap; where am I going – to 80% - mastery (</a:t>
            </a:r>
            <a:r>
              <a:rPr lang="en-US" b="1" u="sng" baseline="0" dirty="0" smtClean="0"/>
              <a:t>see progress chart for a visual of gap</a:t>
            </a:r>
            <a:r>
              <a:rPr lang="en-US" b="1" baseline="0" dirty="0" smtClean="0"/>
              <a:t>); I need to learn more word parts and meanings to predict word meaning  So in order to close this gap, we need to learn the WM strategy.</a:t>
            </a:r>
          </a:p>
          <a:p>
            <a:r>
              <a:rPr lang="en-US" b="1" baseline="0" dirty="0" smtClean="0"/>
              <a:t>Page 12 – nos. 8, 9</a:t>
            </a:r>
          </a:p>
          <a:p>
            <a:r>
              <a:rPr lang="en-US" b="1" baseline="0" dirty="0" smtClean="0"/>
              <a:t>How would feedback sound for Student 4 vs. Student 1?</a:t>
            </a:r>
          </a:p>
          <a:p>
            <a:endParaRPr lang="en-US" b="1" dirty="0" smtClean="0"/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Where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am I going? TASK – what is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next task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am I going? PROCESS – what will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I be doing to perform task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Where to next? Self-regulation – goals for improving performance</a:t>
            </a:r>
          </a:p>
        </p:txBody>
      </p:sp>
      <p:sp>
        <p:nvSpPr>
          <p:cNvPr id="284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422658-0917-0E40-A812-45FB185A0F7E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 </a:t>
            </a:r>
          </a:p>
          <a:p>
            <a:r>
              <a:rPr lang="en-US" b="1" dirty="0" smtClean="0"/>
              <a:t>Feedback</a:t>
            </a:r>
            <a:r>
              <a:rPr lang="en-US" b="1" baseline="0" dirty="0" smtClean="0"/>
              <a:t> for pretest is big picture – score is 67, so there is a gap; where am I going – to 80% - mastery (</a:t>
            </a:r>
            <a:r>
              <a:rPr lang="en-US" b="1" u="sng" baseline="0" dirty="0" smtClean="0"/>
              <a:t>see progress chart for a visual of gap</a:t>
            </a:r>
            <a:r>
              <a:rPr lang="en-US" b="1" baseline="0" dirty="0" smtClean="0"/>
              <a:t>); I need to learn more word parts and meanings to predict word meaning  So in order to close this gap, we need to learn the WM strategy.</a:t>
            </a:r>
            <a:endParaRPr lang="en-US" b="1" dirty="0" smtClean="0"/>
          </a:p>
          <a:p>
            <a:r>
              <a:rPr lang="en-US" dirty="0" smtClean="0"/>
              <a:t>Feedback</a:t>
            </a:r>
            <a:r>
              <a:rPr lang="en-US" baseline="0" dirty="0" smtClean="0"/>
              <a:t> </a:t>
            </a:r>
            <a:r>
              <a:rPr lang="en-US" baseline="0" dirty="0"/>
              <a:t>needs to be: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Timely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Specific per category of error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Goal-oriented as to strategy for improvement (</a:t>
            </a:r>
            <a:r>
              <a:rPr lang="en-US" b="1" u="sng" baseline="0" dirty="0"/>
              <a:t>refer to pg. 7 in manual)</a:t>
            </a:r>
          </a:p>
          <a:p>
            <a:pPr marL="0" indent="0">
              <a:buFontTx/>
              <a:buNone/>
            </a:pPr>
            <a:r>
              <a:rPr lang="en-US" baseline="0" dirty="0"/>
              <a:t> </a:t>
            </a:r>
            <a:r>
              <a:rPr lang="en-US" dirty="0"/>
              <a:t>Correspond to phases of learning: novice, proficient,</a:t>
            </a:r>
            <a:r>
              <a:rPr lang="en-US" baseline="0" dirty="0"/>
              <a:t> competent</a:t>
            </a:r>
          </a:p>
          <a:p>
            <a:r>
              <a:rPr lang="en-US" baseline="0" dirty="0"/>
              <a:t>Self = </a:t>
            </a:r>
            <a:endParaRPr lang="en-US" baseline="0" dirty="0" smtClean="0"/>
          </a:p>
          <a:p>
            <a:r>
              <a:rPr lang="en-US" baseline="0" dirty="0" smtClean="0"/>
              <a:t>What would feedback sound like for Student 4 or 1 – select 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3500-0C0A-8F48-B716-9E7861F094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931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6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S</a:t>
            </a:r>
            <a:r>
              <a:rPr lang="en-US" altLang="en-US" baseline="0" dirty="0" smtClean="0">
                <a:latin typeface="Times New Roman" pitchFamily="18" charset="0"/>
              </a:rPr>
              <a:t> – turn over to D –Part II, Lesson 1</a:t>
            </a:r>
            <a:endParaRPr lang="en-US" alt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Dosage</a:t>
            </a:r>
            <a:r>
              <a:rPr lang="en-US" altLang="en-US" baseline="0" dirty="0" smtClean="0">
                <a:latin typeface="Times New Roman" pitchFamily="18" charset="0"/>
              </a:rPr>
              <a:t> </a:t>
            </a:r>
            <a:r>
              <a:rPr lang="en-US" altLang="en-US" baseline="0" dirty="0">
                <a:latin typeface="Times New Roman" pitchFamily="18" charset="0"/>
              </a:rPr>
              <a:t>is part of fidelity</a:t>
            </a:r>
            <a:r>
              <a:rPr lang="is-IS" altLang="en-US" baseline="0" dirty="0">
                <a:latin typeface="Times New Roman" pitchFamily="18" charset="0"/>
              </a:rPr>
              <a:t>…Consistent implemenation thoughout the 8 stages</a:t>
            </a:r>
          </a:p>
          <a:p>
            <a:pPr eaLnBrk="1" hangingPunct="1"/>
            <a:r>
              <a:rPr lang="is-IS" altLang="en-US" baseline="0" dirty="0">
                <a:latin typeface="Times New Roman" pitchFamily="18" charset="0"/>
              </a:rPr>
              <a:t>Completed within one semester</a:t>
            </a:r>
          </a:p>
          <a:p>
            <a:pPr eaLnBrk="1" hangingPunct="1"/>
            <a:r>
              <a:rPr lang="is-IS" altLang="en-US" baseline="0" dirty="0">
                <a:latin typeface="Times New Roman" pitchFamily="18" charset="0"/>
              </a:rPr>
              <a:t>Consider student needs thoughout implementation-Use the timeline to facilitate the discussion around “Analyzing for Learning Difficulties”</a:t>
            </a: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7156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Paraphrasing Strategy</a:t>
            </a:r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University of Kansas Center for Research on Learning 2002</a:t>
            </a:r>
          </a:p>
        </p:txBody>
      </p:sp>
      <p:sp>
        <p:nvSpPr>
          <p:cNvPr id="1771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4C629A-006A-4C60-9910-003B92DFC400}" type="slidenum">
              <a:rPr lang="en-US" altLang="en-US" sz="1200">
                <a:latin typeface="Century Schoolbook" pitchFamily="18" charset="0"/>
              </a:rPr>
              <a:pPr/>
              <a:t>19</a:t>
            </a:fld>
            <a:endParaRPr lang="en-US" altLang="en-US" sz="1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2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02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9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9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97889E-0C3E-DD4E-9899-69164F84EC9F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1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 – Use Notes Sheet and fill out as they read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Participant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participation - work with a partner to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read through the lesson and highlight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 key info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; write key info on 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chart paper to share out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.  Use Notes sheet 1 in manual p.121 to check your group with verbally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This will give participants an understanding of the contents of the first lesson.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When sharing out tell them the notes sheet,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list and worksheets- are set up for each Lesson1,2,and 3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Mastery levels for each to be noted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Work sheet practice items- complete by group and share 1-2 with group as a practice set; refer to manuals for practice items- Display on white board in the room or on chart paper</a:t>
            </a:r>
          </a:p>
        </p:txBody>
      </p:sp>
      <p:sp>
        <p:nvSpPr>
          <p:cNvPr id="291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A181DB-D1AE-B244-9BEA-F312DF4C7730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3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SHOW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this when the group shares out as a check for key pieces.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Coming back together and talk about the note sheet and talk about mastery requirements.  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3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F909A-D404-444A-A2FB-F2E433DEF02C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student has had independent practice, group practice, paired to get to the check</a:t>
            </a:r>
          </a:p>
          <a:p>
            <a:r>
              <a:rPr lang="en-US" baseline="0" dirty="0" smtClean="0"/>
              <a:t>Learning Community – per your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22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5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 strips – key on 189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5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9AB2E8-6AE4-8241-92E6-BC68190E0FAE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r>
              <a:rPr lang="en-US" dirty="0" smtClean="0"/>
              <a:t>Students </a:t>
            </a:r>
            <a:r>
              <a:rPr lang="en-US" dirty="0"/>
              <a:t>will chart their own progress as they move through the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3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87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S</a:t>
            </a:r>
          </a:p>
          <a:p>
            <a:pPr eaLnBrk="1" hangingPunct="1"/>
            <a:r>
              <a:rPr lang="en-US" altLang="en-US" baseline="0" dirty="0" smtClean="0">
                <a:latin typeface="Times New Roman" pitchFamily="18" charset="0"/>
              </a:rPr>
              <a:t>Now into days 5-6 for Lesson 2</a:t>
            </a:r>
            <a:endParaRPr lang="is-IS" altLang="en-US" baseline="0" dirty="0">
              <a:latin typeface="Times New Roman" pitchFamily="18" charset="0"/>
            </a:endParaRP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7156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Paraphrasing Strategy</a:t>
            </a:r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University of Kansas Center for Research on Learning 2002</a:t>
            </a:r>
          </a:p>
        </p:txBody>
      </p:sp>
      <p:sp>
        <p:nvSpPr>
          <p:cNvPr id="1771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4C629A-006A-4C60-9910-003B92DFC400}" type="slidenum">
              <a:rPr lang="en-US" altLang="en-US" sz="1200">
                <a:latin typeface="Century Schoolbook" pitchFamily="18" charset="0"/>
              </a:rPr>
              <a:pPr/>
              <a:t>27</a:t>
            </a:fld>
            <a:endParaRPr lang="en-US" altLang="en-US" sz="1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15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1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Participant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participation - work with a partner to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read through the lesson and highlight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 key info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Notes sheet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in manual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p.128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Cue Cards 7-13 – pg. 100-107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1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A181DB-D1AE-B244-9BEA-F312DF4C7730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4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21 in manual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SHOW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this when the group shares out as a check for key pieces</a:t>
            </a:r>
          </a:p>
          <a:p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Same</a:t>
            </a:r>
            <a:r>
              <a:rPr lang="en-US" b="0" baseline="0" dirty="0">
                <a:latin typeface="Arial" charset="0"/>
                <a:ea typeface="ＭＳ Ｐゴシック" charset="0"/>
                <a:cs typeface="ＭＳ Ｐゴシック" charset="0"/>
              </a:rPr>
              <a:t> procedure as with Lesson 1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4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7A089A-EDC1-C24C-A625-362F91923FD1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1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student has had independent practice, group practice, paired to get to the check</a:t>
            </a:r>
          </a:p>
          <a:p>
            <a:r>
              <a:rPr lang="en-US" baseline="0" dirty="0" smtClean="0"/>
              <a:t>Learning Community – per your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11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5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 – use strips – answer key – pg. 190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Feedback-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would this look like?</a:t>
            </a:r>
          </a:p>
        </p:txBody>
      </p:sp>
      <p:sp>
        <p:nvSpPr>
          <p:cNvPr id="345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FFF9AF-E401-1846-B034-25DBC7E06F6B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</a:p>
          <a:p>
            <a:r>
              <a:rPr lang="en-US" dirty="0" smtClean="0"/>
              <a:t>Students </a:t>
            </a:r>
            <a:r>
              <a:rPr lang="en-US" dirty="0"/>
              <a:t>will chart their own progress as they move through the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7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19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S</a:t>
            </a:r>
          </a:p>
          <a:p>
            <a:pPr eaLnBrk="1" hangingPunct="1"/>
            <a:r>
              <a:rPr lang="en-US" altLang="en-US" baseline="0" dirty="0" smtClean="0">
                <a:latin typeface="Times New Roman" pitchFamily="18" charset="0"/>
              </a:rPr>
              <a:t>Now into days 8-9 – Lesson 3 - Roots</a:t>
            </a:r>
            <a:endParaRPr lang="is-IS" altLang="en-US" baseline="0" dirty="0">
              <a:latin typeface="Times New Roman" pitchFamily="18" charset="0"/>
            </a:endParaRP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7156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Paraphrasing Strategy</a:t>
            </a:r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University of Kansas Center for Research on Learning 2002</a:t>
            </a:r>
          </a:p>
        </p:txBody>
      </p:sp>
      <p:sp>
        <p:nvSpPr>
          <p:cNvPr id="1771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4C629A-006A-4C60-9910-003B92DFC400}" type="slidenum">
              <a:rPr lang="en-US" altLang="en-US" sz="1200">
                <a:latin typeface="Century Schoolbook" pitchFamily="18" charset="0"/>
              </a:rPr>
              <a:pPr/>
              <a:t>34</a:t>
            </a:fld>
            <a:endParaRPr lang="en-US" altLang="en-US" sz="1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44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1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Participant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participation - work with a partner to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read through the lesson and highlight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 key 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info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Use Notes sheet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in manual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p.136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Cue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Cards – 14-16 – pg. 108-110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A181DB-D1AE-B244-9BEA-F312DF4C7730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0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28 in manual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SHOW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this when the group shares out as a check for key pieces.</a:t>
            </a:r>
          </a:p>
          <a:p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Same as with 1 and 2.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0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F8AA8-AA1F-0944-9CA2-74E077A2A099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</a:p>
          <a:p>
            <a:r>
              <a:rPr lang="en-US" dirty="0" smtClean="0"/>
              <a:t>Every</a:t>
            </a:r>
            <a:r>
              <a:rPr lang="en-US" baseline="0" dirty="0" smtClean="0"/>
              <a:t> student has had independent practice, group practice, paired to get to the check</a:t>
            </a:r>
          </a:p>
          <a:p>
            <a:r>
              <a:rPr lang="en-US" baseline="0" dirty="0" smtClean="0"/>
              <a:t>Learning Community – per your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</a:p>
          <a:p>
            <a:r>
              <a:rPr lang="en-US" dirty="0" smtClean="0"/>
              <a:t>Strips and key on pg. 191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21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</a:p>
          <a:p>
            <a:r>
              <a:rPr lang="en-US" dirty="0" smtClean="0"/>
              <a:t>Students </a:t>
            </a:r>
            <a:r>
              <a:rPr lang="en-US" dirty="0"/>
              <a:t>will chart their own progress as they move through the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4DB0-522A-5148-8FC3-9D1858097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20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850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S</a:t>
            </a:r>
          </a:p>
          <a:p>
            <a:pPr eaLnBrk="1" hangingPunct="1"/>
            <a:r>
              <a:rPr lang="en-US" altLang="en-US" baseline="0" dirty="0" smtClean="0">
                <a:latin typeface="Times New Roman" pitchFamily="18" charset="0"/>
              </a:rPr>
              <a:t>Now into Days 10-13 – WM Strategy</a:t>
            </a:r>
            <a:endParaRPr lang="is-IS" altLang="en-US" baseline="0" dirty="0">
              <a:latin typeface="Times New Roman" pitchFamily="18" charset="0"/>
            </a:endParaRPr>
          </a:p>
        </p:txBody>
      </p:sp>
      <p:sp>
        <p:nvSpPr>
          <p:cNvPr id="177156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Paraphrasing Strategy</a:t>
            </a:r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University of Kansas Center for Research on Learning 2002</a:t>
            </a:r>
          </a:p>
        </p:txBody>
      </p:sp>
      <p:sp>
        <p:nvSpPr>
          <p:cNvPr id="1771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4C629A-006A-4C60-9910-003B92DFC400}" type="slidenum">
              <a:rPr lang="en-US" altLang="en-US" sz="1200">
                <a:latin typeface="Century Schoolbook" pitchFamily="18" charset="0"/>
              </a:rPr>
              <a:pPr/>
              <a:t>41</a:t>
            </a:fld>
            <a:endParaRPr lang="en-US" altLang="en-US" sz="1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67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4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Same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as with previous lessons.</a:t>
            </a:r>
          </a:p>
        </p:txBody>
      </p:sp>
      <p:sp>
        <p:nvSpPr>
          <p:cNvPr id="364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46943-9871-CC42-8578-B899E62B6B70}" type="slidenum">
              <a:rPr lang="en-US" sz="1200">
                <a:solidFill>
                  <a:srgbClr val="000000"/>
                </a:solidFill>
              </a:rPr>
              <a:pPr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6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Pages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33-39 Everyone reads and highlights- independently and then bring back together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; read page 5 earlier may want to refresh - Describing the strategy and modeling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strategy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6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B25CD9-89D6-2244-97F1-009A3F4C0765}" type="slidenum">
              <a:rPr lang="en-US" sz="1200">
                <a:solidFill>
                  <a:srgbClr val="000000"/>
                </a:solidFill>
              </a:rPr>
              <a:pPr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2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Lesson 4</a:t>
            </a:r>
          </a:p>
        </p:txBody>
      </p:sp>
      <p:sp>
        <p:nvSpPr>
          <p:cNvPr id="372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3E4A59-ECF7-374B-9F8A-72099A6B32FE}" type="slidenum">
              <a:rPr lang="en-US" sz="120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4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4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C61161-59B9-CD45-93DA-EDD2E5F4FBB9}" type="slidenum">
              <a:rPr lang="en-US" sz="1200">
                <a:solidFill>
                  <a:srgbClr val="000000"/>
                </a:solidFill>
              </a:rPr>
              <a:pPr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See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Targeted Words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list in packet and back of sheet.  Use this for practice at this point with students.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Explain, good to use words that may not be an easy fit, like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sovereignity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THE PREFIX/SUFFIX/ROOTS LISTS</a:t>
            </a:r>
          </a:p>
        </p:txBody>
      </p:sp>
      <p:sp>
        <p:nvSpPr>
          <p:cNvPr id="378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FEF1B3-19A7-1249-A3F3-A40E5559A5AC}" type="slidenum">
              <a:rPr lang="en-US" sz="1200">
                <a:solidFill>
                  <a:srgbClr val="000000"/>
                </a:solidFill>
              </a:rPr>
              <a:pPr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Often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have to experiment with order as predict definition.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2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2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7FB348-0E60-E94A-8F0E-52B2F0A68F7A}" type="slidenum">
              <a:rPr lang="en-US" sz="1200">
                <a:solidFill>
                  <a:srgbClr val="000000"/>
                </a:solidFill>
              </a:rPr>
              <a:pPr/>
              <a:t>49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Overview-KUCRL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1/2/05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graner/ehren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58E98DF-6692-4545-8442-8524121A9C5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94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4025"/>
            <a:ext cx="6172200" cy="4191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</a:t>
            </a: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Although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there are numerous definitions of </a:t>
            </a:r>
            <a:r>
              <a:rPr lang="ja-JP" altLang="en-US" dirty="0"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imes" charset="0"/>
                <a:ea typeface="ＭＳ Ｐゴシック" charset="0"/>
                <a:cs typeface="ＭＳ Ｐゴシック" charset="0"/>
              </a:rPr>
              <a:t>strategy,</a:t>
            </a:r>
            <a:r>
              <a:rPr lang="ja-JP" altLang="en-US" dirty="0"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imes" charset="0"/>
                <a:ea typeface="ＭＳ Ｐゴシック" charset="0"/>
                <a:cs typeface="ＭＳ Ｐゴシック" charset="0"/>
              </a:rPr>
              <a:t> we have chosen this one. </a:t>
            </a:r>
          </a:p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First, a strategy is a person</a:t>
            </a:r>
            <a:r>
              <a:rPr lang="ja-JP" altLang="en-US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Times" charset="0"/>
                <a:ea typeface="ＭＳ Ｐゴシック" charset="0"/>
                <a:cs typeface="ＭＳ Ｐゴシック" charset="0"/>
              </a:rPr>
              <a:t>s approach to a task. Approach is a key word because we are interested in everything related to meeting the demands of the task from initial recognition to completion and evaluation. </a:t>
            </a:r>
          </a:p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Second, it focuses on how a student thinks and on how a student acts. That is, we are concerned with what goes on in the mind and what the person does. Therefore, we are talking about two major types of behavior: cognitive behavior (what goes on in the mind) and overt behavior (what one does). </a:t>
            </a:r>
          </a:p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Third, a strategy focuses on a continuum of performance that includes components related to what happens before, during, and after the task. </a:t>
            </a:r>
          </a:p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Fourth, a strategy includes not only an examination of performance, but also what happens as a result of performance. This last aspect relates to our ability to see the relationship between effort and the resulting performance or outcome.</a:t>
            </a:r>
            <a:endParaRPr lang="en-US" sz="1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736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5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5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6F8AC2-A853-E347-8D2C-78A47B8E88C0}" type="slidenum">
              <a:rPr lang="en-US" sz="1200">
                <a:solidFill>
                  <a:srgbClr val="000000"/>
                </a:solidFill>
              </a:rPr>
              <a:pPr/>
              <a:t>50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 – DRAW WMAP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prior to start of session</a:t>
            </a: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have them go to the whiteboard or chart paper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– words on tops and they go up and MAP with a partner</a:t>
            </a: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MODEL MAPPING “BIENNIAL” FIRST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Participants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other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word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map sheets)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Refer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 to prefix/suffix/root lists in manual 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/ handouts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Multiple words in this unit (pecipitation, evaporation, condensation…) all have the suffix –tion. You may decide to have students make a memory table to learn the meaning of that specific suffix to help them better understand the meaning of each of these vocabulary words.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Nanette S. Fritschmann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F6696A-E429-1A49-9294-C21A2EE84B1E}" type="slidenum">
              <a:rPr lang="en-US" sz="1200">
                <a:solidFill>
                  <a:srgbClr val="000000"/>
                </a:solidFill>
              </a:rPr>
              <a:pPr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521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685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8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 – select from classroom needs for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word parts to use on Memory Tables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- pg. 38 - #9, #12 – another oral reading check – another opportunity for mastery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Caution is to check and ensure they have completed the previous practice opportunities.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What if we have 2 students who have not passed the oral reading check?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Do we move them into Part III; find out why not able to meet mastery?</a:t>
            </a:r>
          </a:p>
        </p:txBody>
      </p:sp>
      <p:sp>
        <p:nvSpPr>
          <p:cNvPr id="398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09BA09-F68C-C741-98C6-93D6112E17B6}" type="slidenum">
              <a:rPr lang="en-US" sz="1200">
                <a:solidFill>
                  <a:srgbClr val="000000"/>
                </a:solidFill>
              </a:rPr>
              <a:pPr/>
              <a:t>54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Sent ahead of time</a:t>
            </a:r>
            <a:r>
              <a:rPr lang="is-IS" dirty="0"/>
              <a:t>…should have received from admin.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11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53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0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Pages 40-44 Everyone reads and highlights- independently and then bring back together ,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A60CA8-B121-E845-9E95-9126F14B2CDD}" type="slidenum">
              <a:rPr lang="en-US" sz="1200">
                <a:solidFill>
                  <a:srgbClr val="000000"/>
                </a:solidFill>
              </a:rPr>
              <a:pPr/>
              <a:t>57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0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SHOW</a:t>
            </a: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this when the group shares out as a check for key pieces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204767-6192-7640-9C6F-782254DF24A3}" type="slidenum">
              <a:rPr lang="en-US" sz="1200">
                <a:solidFill>
                  <a:srgbClr val="000000"/>
                </a:solidFill>
              </a:rPr>
              <a:pPr/>
              <a:t>58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2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the morphemes in the Lesson 4- 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Again, discipline specific word parts per earlier slide</a:t>
            </a:r>
          </a:p>
        </p:txBody>
      </p:sp>
      <p:sp>
        <p:nvSpPr>
          <p:cNvPr id="412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DE3954-F8B5-6048-B6C9-36298171B075}" type="slidenum">
              <a:rPr lang="en-US" sz="1200">
                <a:solidFill>
                  <a:srgbClr val="000000"/>
                </a:solidFill>
              </a:rPr>
              <a:pPr/>
              <a:t>59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8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5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strands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 seen here</a:t>
            </a:r>
          </a:p>
        </p:txBody>
      </p:sp>
      <p:sp>
        <p:nvSpPr>
          <p:cNvPr id="238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372EEE-5BEA-C348-AD60-A582C095A393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450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1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4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DISCUSS USES AS A GALLERY WALK WITH STUDENTS (DO WITH PARTICIPANTS IF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TIME ALLOWS)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4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00A3FC-F500-0243-8D3F-5D163E1FE5BF}" type="slidenum">
              <a:rPr lang="en-US" sz="1200">
                <a:solidFill>
                  <a:srgbClr val="000000"/>
                </a:solidFill>
              </a:rPr>
              <a:pPr/>
              <a:t>62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151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7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80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6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Practice and feedback-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read page 6 Practice and Feedback and page 7 What factors make good feedback- refresh from earlier read if necessary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6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8EA0DD-8C71-894B-9E87-5C9F5908F731}" type="slidenum">
              <a:rPr lang="en-US" sz="1200">
                <a:solidFill>
                  <a:srgbClr val="000000"/>
                </a:solidFill>
              </a:rPr>
              <a:pPr/>
              <a:t>66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7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Pg. 165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– pg. 19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Same for suffixes and roots</a:t>
            </a:r>
          </a:p>
        </p:txBody>
      </p:sp>
      <p:sp>
        <p:nvSpPr>
          <p:cNvPr id="437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D80665-5D25-A244-B2D3-E83EBC3AE527}" type="slidenum">
              <a:rPr lang="en-US" sz="1200">
                <a:solidFill>
                  <a:srgbClr val="000000"/>
                </a:solidFill>
              </a:rPr>
              <a:pPr/>
              <a:t>67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42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9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9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32E9D2-75F7-244C-A3BA-7D0C7CF0FB13}" type="slidenum">
              <a:rPr lang="en-US" sz="1200">
                <a:solidFill>
                  <a:srgbClr val="000000"/>
                </a:solidFill>
              </a:rPr>
              <a:pPr/>
              <a:t>69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2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Once students recognize frequently encountered prefixes/suffixes/roots, they can more accurately predict the meanings of unfamiliar words.</a:t>
            </a:r>
          </a:p>
        </p:txBody>
      </p:sp>
      <p:sp>
        <p:nvSpPr>
          <p:cNvPr id="242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26A11-7E9D-E34D-8FA6-0930B5F36B48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49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653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63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itchFamily="18" charset="0"/>
              </a:rPr>
              <a:t>Dosage</a:t>
            </a:r>
            <a:r>
              <a:rPr lang="en-US" altLang="en-US" baseline="0" dirty="0">
                <a:latin typeface="Times New Roman" pitchFamily="18" charset="0"/>
              </a:rPr>
              <a:t> is part of fidelity</a:t>
            </a:r>
            <a:r>
              <a:rPr lang="is-IS" altLang="en-US" baseline="0" dirty="0">
                <a:latin typeface="Times New Roman" pitchFamily="18" charset="0"/>
              </a:rPr>
              <a:t>…Consistent implemenation thoughout the 8 stages</a:t>
            </a:r>
          </a:p>
          <a:p>
            <a:pPr eaLnBrk="1" hangingPunct="1"/>
            <a:r>
              <a:rPr lang="is-IS" altLang="en-US" baseline="0" dirty="0">
                <a:latin typeface="Times New Roman" pitchFamily="18" charset="0"/>
              </a:rPr>
              <a:t>Completed within one semester</a:t>
            </a:r>
          </a:p>
          <a:p>
            <a:pPr eaLnBrk="1" hangingPunct="1"/>
            <a:r>
              <a:rPr lang="is-IS" altLang="en-US" baseline="0" dirty="0">
                <a:latin typeface="Times New Roman" pitchFamily="18" charset="0"/>
              </a:rPr>
              <a:t>Consider student needs thoughout implementation-Use the timeline to facilitate the discussion around “Analyzing for Learning Difficulties”</a:t>
            </a: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7156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Paraphrasing Strategy</a:t>
            </a:r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University of Kansas Center for Research on Learning 2002</a:t>
            </a:r>
          </a:p>
        </p:txBody>
      </p:sp>
      <p:sp>
        <p:nvSpPr>
          <p:cNvPr id="1771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4C629A-006A-4C60-9910-003B92DFC400}" type="slidenum">
              <a:rPr lang="en-US" altLang="en-US" sz="1200">
                <a:latin typeface="Century Schoolbook" pitchFamily="18" charset="0"/>
              </a:rPr>
              <a:pPr/>
              <a:t>73</a:t>
            </a:fld>
            <a:endParaRPr lang="en-US" altLang="en-US" sz="1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955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21F6-BD65-544B-988B-A409EC43DDCA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7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2 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pg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4 in manual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WM is lesson-based,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but incorporates 8 stages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Pretest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Describe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Model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Verbal practice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Controlled practice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Advanced practice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Posttest</a:t>
            </a:r>
          </a:p>
          <a:p>
            <a:pPr marL="171450" indent="-171450">
              <a:buFontTx/>
              <a:buChar char="-"/>
            </a:pP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Generalization </a:t>
            </a:r>
          </a:p>
          <a:p>
            <a:pPr marL="171450" indent="-171450">
              <a:buFontTx/>
              <a:buChar char="-"/>
            </a:pP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Today we will go through Parts I and II</a:t>
            </a:r>
          </a:p>
          <a:p>
            <a:pPr marL="171450" indent="-171450">
              <a:buFontTx/>
              <a:buChar char="-"/>
            </a:pPr>
            <a:r>
              <a:rPr lang="en-US" b="1" baseline="0" dirty="0">
                <a:latin typeface="Arial" charset="0"/>
                <a:ea typeface="ＭＳ Ｐゴシック" charset="0"/>
                <a:cs typeface="ＭＳ Ｐゴシック" charset="0"/>
              </a:rPr>
              <a:t>You later go through Parts III-V with a coach (me here in OC)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47F06-D0A4-A648-B8E2-518CA89E568C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S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Dosage</a:t>
            </a:r>
            <a:r>
              <a:rPr lang="en-US" altLang="en-US" baseline="0" dirty="0" smtClean="0">
                <a:latin typeface="Times New Roman" pitchFamily="18" charset="0"/>
              </a:rPr>
              <a:t> </a:t>
            </a:r>
            <a:r>
              <a:rPr lang="en-US" altLang="en-US" baseline="0" dirty="0">
                <a:latin typeface="Times New Roman" pitchFamily="18" charset="0"/>
              </a:rPr>
              <a:t>is part of fidelity</a:t>
            </a:r>
            <a:r>
              <a:rPr lang="is-IS" altLang="en-US" baseline="0" dirty="0">
                <a:latin typeface="Times New Roman" pitchFamily="18" charset="0"/>
              </a:rPr>
              <a:t>…Consistent implemenation thoughout </a:t>
            </a:r>
          </a:p>
          <a:p>
            <a:pPr eaLnBrk="1" hangingPunct="1"/>
            <a:r>
              <a:rPr lang="is-IS" altLang="en-US" baseline="0" dirty="0" smtClean="0">
                <a:latin typeface="Times New Roman" pitchFamily="18" charset="0"/>
              </a:rPr>
              <a:t>Again, today we will focus on Parts I and II – about the first 13 days </a:t>
            </a:r>
            <a:endParaRPr lang="is-IS" altLang="en-US" baseline="0" dirty="0">
              <a:latin typeface="Times New Roman" pitchFamily="18" charset="0"/>
            </a:endParaRPr>
          </a:p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177156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Paraphrasing Strategy</a:t>
            </a:r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519" indent="-28508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878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75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314" indent="-2274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49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361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2265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0916" indent="-227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Century Schoolbook" pitchFamily="18" charset="0"/>
              </a:rPr>
              <a:t>University of Kansas Center for Research on Learning 2002</a:t>
            </a:r>
          </a:p>
        </p:txBody>
      </p:sp>
      <p:sp>
        <p:nvSpPr>
          <p:cNvPr id="1771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4C629A-006A-4C60-9910-003B92DFC400}" type="slidenum">
              <a:rPr lang="en-US" altLang="en-US" sz="1200">
                <a:latin typeface="Century Schoolbook" pitchFamily="18" charset="0"/>
              </a:rPr>
              <a:pPr/>
              <a:t>9</a:t>
            </a:fld>
            <a:endParaRPr lang="en-US" altLang="en-US" sz="12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7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im_2color_si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971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7"/>
          <p:cNvSpPr>
            <a:spLocks noChangeShapeType="1"/>
          </p:cNvSpPr>
          <p:nvPr userDrawn="1"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EE8F201-A81D-DA49-8CBA-2CC236221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0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E0B202A-954E-924F-B0FD-DD10EA0F7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8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C20651-CD95-C341-9126-BEC49FA4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729E41-B755-3D4F-99F8-E65B09327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5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3F3BB1-828B-E04D-A205-C6E5977DF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1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DDCEC5-E093-0E44-9E44-7744E867B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4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00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17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64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33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E1800EC-3B90-0C4E-9048-AD1287470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7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050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99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693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66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477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00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9C29BA-1E59-D549-98EB-50E1C313F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9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C1D9201-8594-3347-94A5-3FC9BF948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3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601BC35-9C84-2A42-B1FD-58FC914D1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0956046-91FD-1743-8F71-4593F9BC4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79BF37A-3059-A440-A188-D3078CD43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C2E2DF-9625-4545-BA99-950F9C0EC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5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dirty="0"/>
              <a:t>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en-US" dirty="0"/>
              <a:t>University of Kansas Center for Research on Learning 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ED08A7-31EC-AB43-BC77-3D1E71272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8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</a:rPr>
              <a:t>University of Kansas Center for Research on Learning 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43B6032-BE12-494A-A48D-16CA71E621C8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5" name="Picture 20" descr="sim_2color_si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67400"/>
            <a:ext cx="1676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8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938" y="6197600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Line 29"/>
          <p:cNvSpPr>
            <a:spLocks noChangeShapeType="1"/>
          </p:cNvSpPr>
          <p:nvPr userDrawn="1"/>
        </p:nvSpPr>
        <p:spPr bwMode="auto">
          <a:xfrm>
            <a:off x="838200" y="15240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8" name="Picture 3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163" y="6197600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4FB5-624A-DE41-BBFD-5B63BA3C29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3D67-A0D8-1648-BA24-B863FCEBDFB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5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6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6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9126" y="1083212"/>
            <a:ext cx="5280074" cy="2747426"/>
          </a:xfrm>
        </p:spPr>
        <p:txBody>
          <a:bodyPr/>
          <a:lstStyle/>
          <a:p>
            <a:pPr algn="ctr" eaLnBrk="1" hangingPunct="1"/>
            <a:r>
              <a:rPr 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The Word Mapping Strategy</a:t>
            </a:r>
            <a:br>
              <a:rPr 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by</a:t>
            </a:r>
            <a:br>
              <a:rPr 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000000"/>
                </a:solidFill>
              </a:rPr>
              <a:t>Monica Harris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Jean </a:t>
            </a:r>
            <a:r>
              <a:rPr lang="en-US" dirty="0" err="1">
                <a:solidFill>
                  <a:srgbClr val="000000"/>
                </a:solidFill>
              </a:rPr>
              <a:t>Schumaker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Don Deshler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34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CE5793-5DB3-7A46-9D43-0D2F14E72BF6}" type="slidenum">
              <a:rPr lang="en-US" sz="140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3474" name="TextBox 4"/>
          <p:cNvSpPr txBox="1">
            <a:spLocks noChangeArrowheads="1"/>
          </p:cNvSpPr>
          <p:nvPr/>
        </p:nvSpPr>
        <p:spPr bwMode="auto">
          <a:xfrm>
            <a:off x="140678" y="3235570"/>
            <a:ext cx="72729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FF"/>
                </a:solidFill>
              </a:rPr>
              <a:t>Presented by:  </a:t>
            </a:r>
            <a:r>
              <a:rPr lang="en-US" sz="1600" b="1" dirty="0" smtClean="0">
                <a:solidFill>
                  <a:srgbClr val="0000FF"/>
                </a:solidFill>
              </a:rPr>
              <a:t>Kathy Hogsten</a:t>
            </a: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FF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FF"/>
                </a:solidFill>
              </a:rPr>
              <a:t>Susan Trumbo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26" y="5105570"/>
            <a:ext cx="685801" cy="54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Partner Activity</a:t>
            </a:r>
          </a:p>
        </p:txBody>
      </p:sp>
      <p:sp>
        <p:nvSpPr>
          <p:cNvPr id="27853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984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Instructional Sequence-p. 5-7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G1-Pretest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-p.5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G2-Describing the Strategy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-p.5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G3-Modeling the Strategy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-p.5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G4-Practice with Feedback/Factors for   “Good” Feedback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-p.6 &amp;7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G5-Posttest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-p.6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G6-Generalization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-p.6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8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94046D-1FE3-4648-AD54-069E6C270817}" type="slidenum">
              <a:rPr lang="en-US" sz="1400">
                <a:solidFill>
                  <a:srgbClr val="000000"/>
                </a:solidFill>
              </a:rPr>
              <a:pPr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Instructional Issues: </a:t>
            </a:r>
            <a:br>
              <a:rPr lang="en-US" b="1" dirty="0"/>
            </a:br>
            <a:r>
              <a:rPr lang="en-US" sz="1800" b="1" dirty="0"/>
              <a:t>p. 6-8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The instructor manual seems to provide everything for teaching the student.  What does the teacher provide?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factors make for “good” feedback?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is “mastery” performance?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8000"/>
                </a:solidFill>
              </a:rPr>
              <a:t>What do I do if a students “bogs down” when learning a strategy</a:t>
            </a:r>
            <a:r>
              <a:rPr lang="en-US" sz="2400" dirty="0" smtClean="0">
                <a:solidFill>
                  <a:srgbClr val="008000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Should I keep all students together?</a:t>
            </a:r>
            <a:endParaRPr lang="en-US" sz="2400" dirty="0">
              <a:solidFill>
                <a:srgbClr val="008000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660066"/>
                </a:solidFill>
              </a:rPr>
              <a:t>What modifications can be made in the instruction?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8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Organized – pg.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student folders using checklist</a:t>
            </a:r>
          </a:p>
          <a:p>
            <a:r>
              <a:rPr lang="en-US" dirty="0" smtClean="0"/>
              <a:t>Copy needed materials from Appendix C – pg. 118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9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Part I: Pretest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9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and highlight in Manual pages 11-13; </a:t>
            </a:r>
          </a:p>
          <a:p>
            <a:pPr eaLnBrk="1" hangingPunct="1">
              <a:spcAft>
                <a:spcPct val="20000"/>
              </a:spcAf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ACTIVITY: Scoring the pretest and providing feedback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Pretest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16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762000"/>
            <a:ext cx="38528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8131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C13C44-BC9D-7D41-9C99-721BB3054D29}"/>
              </a:ext>
            </a:extLst>
          </p:cNvPr>
          <p:cNvSpPr txBox="1"/>
          <p:nvPr/>
        </p:nvSpPr>
        <p:spPr>
          <a:xfrm>
            <a:off x="5894614" y="293914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(p.118-119)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438400" y="1066800"/>
            <a:ext cx="42449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8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601314"/>
                </a:solidFill>
                <a:latin typeface="Arial" charset="0"/>
                <a:ea typeface="ＭＳ Ｐゴシック" charset="0"/>
                <a:cs typeface="ＭＳ Ｐゴシック" charset="0"/>
              </a:rPr>
              <a:t>Progress Chart</a:t>
            </a:r>
            <a:endParaRPr lang="en-US" sz="4400">
              <a:solidFill>
                <a:srgbClr val="60131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5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19BAFC-50B7-BB4F-9824-DE7000F8E3B5}" type="slidenum">
              <a:rPr lang="en-US" sz="1400">
                <a:solidFill>
                  <a:srgbClr val="000000"/>
                </a:solidFill>
              </a:rPr>
              <a:pPr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ChangeArrowheads="1"/>
          </p:cNvSpPr>
          <p:nvPr/>
        </p:nvSpPr>
        <p:spPr bwMode="auto">
          <a:xfrm>
            <a:off x="228600" y="228600"/>
            <a:ext cx="8589963" cy="2308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The function of feedback is to close the gap between a student’s current level of achievement and the desired level or goal.</a:t>
            </a:r>
          </a:p>
        </p:txBody>
      </p:sp>
      <p:pic>
        <p:nvPicPr>
          <p:cNvPr id="2836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14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1" name="TextBox 5"/>
          <p:cNvSpPr txBox="1">
            <a:spLocks noChangeArrowheads="1"/>
          </p:cNvSpPr>
          <p:nvPr/>
        </p:nvSpPr>
        <p:spPr bwMode="auto">
          <a:xfrm>
            <a:off x="4114800" y="2517775"/>
            <a:ext cx="36226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94C600"/>
                </a:solidFill>
              </a:rPr>
              <a:t>Where am I going?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94C6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94C600"/>
                </a:solidFill>
              </a:rPr>
              <a:t>How am I going?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94C6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94C600"/>
                </a:solidFill>
              </a:rPr>
              <a:t>Where to next?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3652" name="Rectangle 1"/>
          <p:cNvSpPr>
            <a:spLocks noChangeArrowheads="1"/>
          </p:cNvSpPr>
          <p:nvPr/>
        </p:nvSpPr>
        <p:spPr bwMode="auto">
          <a:xfrm>
            <a:off x="762000" y="228600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7357534" y="2146089"/>
            <a:ext cx="1576615" cy="963551"/>
          </a:xfrm>
          <a:prstGeom prst="wedgeRectCallout">
            <a:avLst>
              <a:gd name="adj1" fmla="val -233041"/>
              <a:gd name="adj2" fmla="val -200565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.73 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Hattie’s Feedback Levels &amp; Questions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1217840"/>
              </p:ext>
            </p:extLst>
          </p:nvPr>
        </p:nvGraphicFramePr>
        <p:xfrm>
          <a:off x="301625" y="1527175"/>
          <a:ext cx="8504238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6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Three Feedback</a:t>
                      </a:r>
                      <a:r>
                        <a:rPr lang="en-US" baseline="0" dirty="0"/>
                        <a:t> Questions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 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How well has the task been performed; is it correct or incorrect?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am I going? </a:t>
                      </a:r>
                      <a:r>
                        <a:rPr lang="en-US" sz="2000" dirty="0"/>
                        <a:t>What are my goals?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  <a:r>
                        <a:rPr lang="en-US" sz="2000" baseline="0" dirty="0"/>
                        <a:t>  </a:t>
                      </a:r>
                      <a:r>
                        <a:rPr lang="en-US" sz="20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are the strategies needed to perform the task;</a:t>
                      </a:r>
                      <a:r>
                        <a:rPr lang="en-US" sz="2000" baseline="0" dirty="0"/>
                        <a:t> are there alternative strategies that can be used?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am I going? </a:t>
                      </a:r>
                      <a:r>
                        <a:rPr lang="en-US" sz="2000" dirty="0"/>
                        <a:t>What progress is being made towards the goal?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  Self-regulation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is the conditional knowledge and understanding needed to know what you are doing?</a:t>
                      </a:r>
                    </a:p>
                    <a:p>
                      <a:r>
                        <a:rPr lang="en-US" sz="2000" dirty="0"/>
                        <a:t>Self-monitoring, directing the processes and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to next? </a:t>
                      </a:r>
                      <a:r>
                        <a:rPr lang="en-US" sz="2000" dirty="0"/>
                        <a:t>What activities need to be undertaken next to make better progress?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  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Personal evaluation and affect about the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199" y="6211262"/>
            <a:ext cx="834866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Hattie, J.(2011). Visible learning for teachers: Maximizing impact on new learning. New York, NY: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Routledge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52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PMT PRACTICE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PRETEST</a:t>
            </a:r>
          </a:p>
        </p:txBody>
      </p:sp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54" r="-340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046-91FD-1743-8F71-4593F9BC4A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8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38045" y="264917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E502"/>
                </a:solidFill>
              </a:rPr>
              <a:t>What’s your timeline for implementation?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79555" y="1755841"/>
            <a:ext cx="8510800" cy="483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Day 1</a:t>
            </a:r>
            <a:r>
              <a:rPr lang="en-US" altLang="en-US" sz="2400" dirty="0"/>
              <a:t>: Part I - Pretest 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2-4</a:t>
            </a:r>
            <a:r>
              <a:rPr lang="en-US" altLang="en-US" sz="2400" b="1" dirty="0"/>
              <a:t>: Part II - Lesson 1 – Introduction &amp; Prefixes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5-6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Part II - Lesson 2 –Suffixes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Days 8-9</a:t>
            </a:r>
            <a:r>
              <a:rPr lang="en-US" altLang="en-US" sz="2400" dirty="0"/>
              <a:t>: Part II - Lesson 3 –Word Roots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10-13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Part II - Lesson 4 –The Word Mapping Strategy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</a:rPr>
              <a:t>9-18 Weeks</a:t>
            </a:r>
            <a:r>
              <a:rPr lang="en-US" altLang="en-US" sz="2400" dirty="0"/>
              <a:t>: Part III – Practicing the Strategy</a:t>
            </a:r>
          </a:p>
          <a:p>
            <a:pPr lvl="2" eaLnBrk="1" hangingPunct="1">
              <a:buFont typeface="Wingdings" charset="2"/>
              <a:buChar char="Ø"/>
            </a:pPr>
            <a:r>
              <a:rPr lang="en-US" altLang="en-US" sz="2000" i="1" dirty="0"/>
              <a:t>18 lessons (6 ea.) at 1-2 lessons/week</a:t>
            </a:r>
          </a:p>
          <a:p>
            <a:pPr eaLnBrk="1" hangingPunct="1"/>
            <a:r>
              <a:rPr lang="en-US" altLang="en-US" sz="2400" b="1" dirty="0">
                <a:solidFill>
                  <a:srgbClr val="660066"/>
                </a:solidFill>
              </a:rPr>
              <a:t>1-2 days</a:t>
            </a:r>
            <a:r>
              <a:rPr lang="en-US" altLang="en-US" sz="2400" dirty="0"/>
              <a:t>: Part IV – Posttest</a:t>
            </a:r>
          </a:p>
          <a:p>
            <a:pPr eaLnBrk="1" hangingPunct="1"/>
            <a:r>
              <a:rPr lang="en-US" altLang="en-US" sz="2400" b="1" dirty="0">
                <a:solidFill>
                  <a:srgbClr val="F17445"/>
                </a:solidFill>
              </a:rPr>
              <a:t>5 days</a:t>
            </a:r>
            <a:r>
              <a:rPr lang="en-US" altLang="en-US" sz="2400" dirty="0"/>
              <a:t>: Part V – Ensuring Students Use the Strategy</a:t>
            </a:r>
          </a:p>
        </p:txBody>
      </p:sp>
    </p:spTree>
    <p:extLst>
      <p:ext uri="{BB962C8B-B14F-4D97-AF65-F5344CB8AC3E}">
        <p14:creationId xmlns:p14="http://schemas.microsoft.com/office/powerpoint/2010/main" val="158539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Instruction Looks Like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Provide students with the meaning of the word and in context (</a:t>
            </a:r>
            <a:r>
              <a:rPr lang="en-US" b="1" dirty="0"/>
              <a:t>Word Mapping Strategy</a:t>
            </a:r>
            <a:r>
              <a:rPr lang="en-US" dirty="0"/>
              <a:t>) </a:t>
            </a:r>
          </a:p>
          <a:p>
            <a:r>
              <a:rPr lang="en-US" dirty="0"/>
              <a:t>Engage students in use of the word – reading, writing, and discussion(</a:t>
            </a:r>
            <a:r>
              <a:rPr lang="en-US" b="1" dirty="0"/>
              <a:t>Word Mapping Strategy)</a:t>
            </a:r>
          </a:p>
          <a:p>
            <a:r>
              <a:rPr lang="en-US" dirty="0"/>
              <a:t>Allow time for word learning (</a:t>
            </a:r>
            <a:r>
              <a:rPr lang="en-US" b="1" dirty="0"/>
              <a:t>Word Mapping Strategy)</a:t>
            </a:r>
          </a:p>
          <a:p>
            <a:r>
              <a:rPr lang="en-US" dirty="0"/>
              <a:t>Multiple exposures through review and practice(</a:t>
            </a:r>
            <a:r>
              <a:rPr lang="en-US" b="1" dirty="0"/>
              <a:t>Word Mapping Strategy)</a:t>
            </a:r>
          </a:p>
          <a:p>
            <a:r>
              <a:rPr lang="en-US" dirty="0"/>
              <a:t>Create a dialogue to maintain interest </a:t>
            </a:r>
            <a:r>
              <a:rPr lang="en-US" dirty="0" smtClean="0"/>
              <a:t>in </a:t>
            </a:r>
            <a:r>
              <a:rPr lang="en-US" dirty="0"/>
              <a:t>words  (</a:t>
            </a:r>
            <a:r>
              <a:rPr lang="en-US" b="1" dirty="0"/>
              <a:t>Word Mapping Strategy)</a:t>
            </a:r>
          </a:p>
        </p:txBody>
      </p:sp>
    </p:spTree>
    <p:extLst>
      <p:ext uri="{BB962C8B-B14F-4D97-AF65-F5344CB8AC3E}">
        <p14:creationId xmlns:p14="http://schemas.microsoft.com/office/powerpoint/2010/main" val="325592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  <a:t>Part II: Introducing Morphemes and the Strategy</a:t>
            </a:r>
            <a:b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  <a:t>with Four Introductory Lessons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8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572000"/>
          </a:xfrm>
        </p:spPr>
        <p:txBody>
          <a:bodyPr/>
          <a:lstStyle/>
          <a:p>
            <a:pPr marL="225425" indent="-225425" eaLnBrk="1" hangingPunct="1">
              <a:spcAft>
                <a:spcPct val="20000"/>
              </a:spcAft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Lesson 1: Intro and Prefixes</a:t>
            </a:r>
          </a:p>
          <a:p>
            <a:pPr marL="225425" indent="-225425" eaLnBrk="1" hangingPunct="1">
              <a:spcAft>
                <a:spcPct val="200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• 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Lesson 2: Suffixes</a:t>
            </a:r>
          </a:p>
          <a:p>
            <a:pPr marL="225425" indent="-225425" eaLnBrk="1" hangingPunct="1">
              <a:spcAft>
                <a:spcPct val="20000"/>
              </a:spcAft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Lesson 3: Word Roots</a:t>
            </a:r>
          </a:p>
          <a:p>
            <a:pPr marL="225425" indent="-225425" eaLnBrk="1" hangingPunct="1">
              <a:spcAft>
                <a:spcPct val="20000"/>
              </a:spcAft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Lesson 4: The Word Mapping Strategy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Manual</a:t>
            </a:r>
          </a:p>
        </p:txBody>
      </p:sp>
      <p:sp>
        <p:nvSpPr>
          <p:cNvPr id="290818" name="Content Placeholder 2"/>
          <p:cNvSpPr>
            <a:spLocks noGrp="1"/>
          </p:cNvSpPr>
          <p:nvPr>
            <p:ph idx="1"/>
          </p:nvPr>
        </p:nvSpPr>
        <p:spPr>
          <a:xfrm>
            <a:off x="465667" y="1676400"/>
            <a:ext cx="8403165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and highlight the assigned pages </a:t>
            </a:r>
          </a:p>
          <a:p>
            <a:pPr lvl="1">
              <a:buFont typeface="Wingdings" charset="2"/>
              <a:buChar char="²"/>
            </a:pPr>
            <a:r>
              <a:rPr lang="en-US" sz="3200" b="1" u="sng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Lesson 1: Intro and Prefixes (pgs. 14-20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buFont typeface="Wingdings" charset="2"/>
              <a:buChar char="²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Lesson 2: Suffixes (pgs. 21-27)</a:t>
            </a:r>
          </a:p>
          <a:p>
            <a:pPr lvl="1">
              <a:buFont typeface="Wingdings" charset="2"/>
              <a:buChar char="²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Lesson 3: Word Roots (pgs. 28-32)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2FCEA-5C68-894F-A9CD-979F5283A89F}" type="slidenum">
              <a:rPr lang="en-US" sz="1400">
                <a:solidFill>
                  <a:srgbClr val="000000"/>
                </a:solidFill>
              </a:rPr>
              <a:pPr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Lesson 1: Intro and Prefixes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84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13114"/>
            <a:ext cx="7772400" cy="3962400"/>
          </a:xfrm>
        </p:spPr>
        <p:txBody>
          <a:bodyPr/>
          <a:lstStyle/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Introduce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word parts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Define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morphemes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Contrast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morphemes with syllables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Introduce 3 types of morphemes</a:t>
            </a:r>
          </a:p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Define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prefix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Discuss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tricksters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Provide examples of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prefixes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Explain compound prefixes</a:t>
            </a:r>
          </a:p>
          <a:p>
            <a:pPr marL="290513" indent="-290513" eaLnBrk="1" hangingPunct="1">
              <a:spcAft>
                <a:spcPct val="10000"/>
              </a:spcAft>
              <a:buFontTx/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Content Placeholder 6" descr="stk19976bo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19" r="-46759"/>
          <a:stretch/>
        </p:blipFill>
        <p:spPr bwMode="auto">
          <a:xfrm>
            <a:off x="6190490" y="2783417"/>
            <a:ext cx="2267709" cy="16604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practice isolating prefixes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Group oral reading practice</a:t>
            </a:r>
          </a:p>
          <a:p>
            <a:r>
              <a:rPr lang="en-US" dirty="0" smtClean="0"/>
              <a:t>Paired oral reading practice</a:t>
            </a:r>
          </a:p>
          <a:p>
            <a:r>
              <a:rPr lang="en-US" dirty="0" smtClean="0"/>
              <a:t>Individual oral reading checks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7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Mastery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4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Reading 90% of the prefixes aloud  correctly</a:t>
            </a:r>
          </a:p>
          <a:p>
            <a:pPr marL="285750" indent="-28575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A score of 80% or above on a 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worksheet – pg. 124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438400" y="1066800"/>
            <a:ext cx="42449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8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601314"/>
                </a:solidFill>
                <a:latin typeface="Arial" charset="0"/>
                <a:ea typeface="ＭＳ Ｐゴシック" charset="0"/>
                <a:cs typeface="ＭＳ Ｐゴシック" charset="0"/>
              </a:rPr>
              <a:t>Progress Chart</a:t>
            </a:r>
            <a:endParaRPr lang="en-US" sz="4400">
              <a:solidFill>
                <a:srgbClr val="60131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5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19BAFC-50B7-BB4F-9824-DE7000F8E3B5}" type="slidenum">
              <a:rPr lang="en-US" sz="1400">
                <a:solidFill>
                  <a:srgbClr val="000000"/>
                </a:solidFill>
              </a:rPr>
              <a:pPr eaLnBrk="1" hangingPunct="1"/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9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PMT PRACTICE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Part II: Prefixes </a:t>
            </a:r>
            <a:r>
              <a:rPr lang="en-US" b="1" dirty="0">
                <a:solidFill>
                  <a:srgbClr val="008000"/>
                </a:solidFill>
              </a:rPr>
              <a:t>(Data 1 &amp; 2)</a:t>
            </a:r>
          </a:p>
        </p:txBody>
      </p:sp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02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046-91FD-1743-8F71-4593F9BC4A7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38045" y="264917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E502"/>
                </a:solidFill>
              </a:rPr>
              <a:t>What’s your timeline for implementation?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79555" y="1755841"/>
            <a:ext cx="8510800" cy="483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Day 1</a:t>
            </a:r>
            <a:r>
              <a:rPr lang="en-US" altLang="en-US" sz="2400" dirty="0"/>
              <a:t>: Part I - Pretest 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Day 2-4</a:t>
            </a:r>
            <a:r>
              <a:rPr lang="en-US" altLang="en-US" sz="2400" dirty="0"/>
              <a:t>: Part II - Lesson 1 – Introduction &amp; Prefixes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5-6</a:t>
            </a:r>
            <a:r>
              <a:rPr lang="en-US" altLang="en-US" sz="2400" b="1" dirty="0"/>
              <a:t>: Part II - Lesson 2 –Suffixes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Days 8-9</a:t>
            </a:r>
            <a:r>
              <a:rPr lang="en-US" altLang="en-US" sz="2400" dirty="0"/>
              <a:t>: Part II - Lesson 3 –Word Roots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10-13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Part II - Lesson 4 –The Word Mapping Strategy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</a:rPr>
              <a:t>9-18 Weeks</a:t>
            </a:r>
            <a:r>
              <a:rPr lang="en-US" altLang="en-US" sz="2400" dirty="0"/>
              <a:t>: Part III – Practicing the Strategy</a:t>
            </a:r>
          </a:p>
          <a:p>
            <a:pPr lvl="2" eaLnBrk="1" hangingPunct="1">
              <a:buFont typeface="Wingdings" charset="2"/>
              <a:buChar char="Ø"/>
            </a:pPr>
            <a:r>
              <a:rPr lang="en-US" altLang="en-US" sz="2000" i="1" dirty="0"/>
              <a:t>18 lessons (6 ea.) at 1-2 lessons/week</a:t>
            </a:r>
          </a:p>
          <a:p>
            <a:pPr eaLnBrk="1" hangingPunct="1"/>
            <a:r>
              <a:rPr lang="en-US" altLang="en-US" sz="2400" b="1" dirty="0">
                <a:solidFill>
                  <a:srgbClr val="660066"/>
                </a:solidFill>
              </a:rPr>
              <a:t>1-2 days</a:t>
            </a:r>
            <a:r>
              <a:rPr lang="en-US" altLang="en-US" sz="2400" dirty="0"/>
              <a:t>: Part IV – Posttest</a:t>
            </a:r>
          </a:p>
          <a:p>
            <a:pPr eaLnBrk="1" hangingPunct="1"/>
            <a:r>
              <a:rPr lang="en-US" altLang="en-US" sz="2400" b="1" dirty="0">
                <a:solidFill>
                  <a:srgbClr val="F17445"/>
                </a:solidFill>
              </a:rPr>
              <a:t>5 days</a:t>
            </a:r>
            <a:r>
              <a:rPr lang="en-US" altLang="en-US" sz="2400" dirty="0"/>
              <a:t>: Part V – Ensuring Students Use the Strategy</a:t>
            </a:r>
          </a:p>
        </p:txBody>
      </p:sp>
    </p:spTree>
    <p:extLst>
      <p:ext uri="{BB962C8B-B14F-4D97-AF65-F5344CB8AC3E}">
        <p14:creationId xmlns:p14="http://schemas.microsoft.com/office/powerpoint/2010/main" val="964845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Manual</a:t>
            </a:r>
          </a:p>
        </p:txBody>
      </p:sp>
      <p:sp>
        <p:nvSpPr>
          <p:cNvPr id="290818" name="Content Placeholder 2"/>
          <p:cNvSpPr>
            <a:spLocks noGrp="1"/>
          </p:cNvSpPr>
          <p:nvPr>
            <p:ph idx="1"/>
          </p:nvPr>
        </p:nvSpPr>
        <p:spPr>
          <a:xfrm>
            <a:off x="685799" y="1676400"/>
            <a:ext cx="7939617" cy="3962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and highlight the assigned pages 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2"/>
              <a:buChar char="²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Lesson 1: Intro and Prefixes (pgs. 14-20)</a:t>
            </a:r>
          </a:p>
          <a:p>
            <a:pPr lvl="1">
              <a:buFont typeface="Wingdings" charset="2"/>
              <a:buChar char="²"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Lesson 2: Suffixes (pgs. 21-27)</a:t>
            </a:r>
          </a:p>
          <a:p>
            <a:pPr lvl="1">
              <a:buFont typeface="Wingdings" charset="2"/>
              <a:buChar char="²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Lesson 3: Word Roots (pgs. 28-32) 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2FCEA-5C68-894F-A9CD-979F5283A89F}" type="slidenum">
              <a:rPr lang="en-US" sz="1400">
                <a:solidFill>
                  <a:srgbClr val="000000"/>
                </a:solidFill>
              </a:rPr>
              <a:pPr/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4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Part II, Lesson 2: Suffixes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35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39624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Define 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suffix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Provide example suffixes</a:t>
            </a:r>
          </a:p>
          <a:p>
            <a:pPr eaLnBrk="1" hangingPunct="1">
              <a:spcAft>
                <a:spcPct val="1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Define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inflectional suffixes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Define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derivational suffixes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Explain the Suffix Guidelines</a:t>
            </a:r>
          </a:p>
          <a:p>
            <a:pPr eaLnBrk="1" hangingPunct="1">
              <a:spcAft>
                <a:spcPct val="1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Define compound suffixes</a:t>
            </a:r>
          </a:p>
          <a:p>
            <a:pPr eaLnBrk="1" hangingPunct="1">
              <a:spcAft>
                <a:spcPct val="10000"/>
              </a:spcAft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Content Placeholder 6" descr="stk19976bo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19" r="-46759"/>
          <a:stretch/>
        </p:blipFill>
        <p:spPr bwMode="auto">
          <a:xfrm>
            <a:off x="6190490" y="2783417"/>
            <a:ext cx="2267709" cy="16604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616DC-EC62-6545-B0D6-8A36C286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676400"/>
          </a:xfrm>
        </p:spPr>
        <p:txBody>
          <a:bodyPr/>
          <a:lstStyle/>
          <a:p>
            <a:r>
              <a:rPr lang="en-US" sz="4000" dirty="0"/>
              <a:t>Learning Outcomes:</a:t>
            </a:r>
            <a:br>
              <a:rPr lang="en-US" sz="4000" dirty="0"/>
            </a:br>
            <a:r>
              <a:rPr lang="en-US" sz="4000" dirty="0"/>
              <a:t> You will be able to: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1673B7-DDD5-7842-9772-B55368024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8929"/>
            <a:ext cx="9029699" cy="4691743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800" dirty="0"/>
              <a:t>identify the </a:t>
            </a:r>
            <a:r>
              <a:rPr lang="en-US" sz="2800" i="1" dirty="0"/>
              <a:t>why</a:t>
            </a:r>
            <a:r>
              <a:rPr lang="en-US" sz="2800" dirty="0"/>
              <a:t> for selecting morphemic analysis instruction and how it contributes to literacy, specifically reading comprehension.</a:t>
            </a:r>
          </a:p>
          <a:p>
            <a:r>
              <a:rPr lang="en-US" sz="2800" dirty="0"/>
              <a:t>identify the Word Mapping Strategy as an explicit and systematic approach to impact student growth in vocabulary.</a:t>
            </a:r>
          </a:p>
          <a:p>
            <a:r>
              <a:rPr lang="en-US" sz="2800" dirty="0"/>
              <a:t>draft a Word Map and/or Memory Table to implement upon return to the classroom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C21190-6DCA-2242-A477-DE58F56F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A5E425-90E2-324F-9C4F-835967CA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32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practice isolating suffixes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Group oral reading practice</a:t>
            </a:r>
          </a:p>
          <a:p>
            <a:r>
              <a:rPr lang="en-US" dirty="0" smtClean="0"/>
              <a:t>Paired oral reading practice</a:t>
            </a:r>
          </a:p>
          <a:p>
            <a:r>
              <a:rPr lang="en-US" dirty="0" smtClean="0"/>
              <a:t>Individual oral reading checks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Mastery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4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Reading 90% of the suffixes aloud  correctly</a:t>
            </a:r>
          </a:p>
          <a:p>
            <a:pPr marL="285750" indent="-28575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• A score of 80% or above on a 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worksheet – pg. 132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438400" y="1066800"/>
            <a:ext cx="42449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8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601314"/>
                </a:solidFill>
                <a:latin typeface="Arial" charset="0"/>
                <a:ea typeface="ＭＳ Ｐゴシック" charset="0"/>
                <a:cs typeface="ＭＳ Ｐゴシック" charset="0"/>
              </a:rPr>
              <a:t>Progress Chart</a:t>
            </a:r>
            <a:endParaRPr lang="en-US" sz="4400">
              <a:solidFill>
                <a:srgbClr val="60131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5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19BAFC-50B7-BB4F-9824-DE7000F8E3B5}" type="slidenum">
              <a:rPr lang="en-US" sz="1400">
                <a:solidFill>
                  <a:srgbClr val="000000"/>
                </a:solidFill>
              </a:rPr>
              <a:pPr eaLnBrk="1" hangingPunct="1"/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3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PMT PRACTICE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Part II: Suffixes </a:t>
            </a:r>
            <a:r>
              <a:rPr lang="en-US" b="1" dirty="0">
                <a:solidFill>
                  <a:srgbClr val="008000"/>
                </a:solidFill>
              </a:rPr>
              <a:t>(Data 1 &amp; 2)</a:t>
            </a:r>
          </a:p>
        </p:txBody>
      </p:sp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02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046-91FD-1743-8F71-4593F9BC4A7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8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38045" y="264917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E502"/>
                </a:solidFill>
              </a:rPr>
              <a:t>What’s your timeline for implementation?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79555" y="1755841"/>
            <a:ext cx="8510800" cy="483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Day 1</a:t>
            </a:r>
            <a:r>
              <a:rPr lang="en-US" altLang="en-US" sz="2400" dirty="0"/>
              <a:t>: Part I - Pretest 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Day 2-4</a:t>
            </a:r>
            <a:r>
              <a:rPr lang="en-US" altLang="en-US" sz="2400" dirty="0"/>
              <a:t>: Part II - Lesson 1 – Introduction &amp; Prefixes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Day 5-6</a:t>
            </a:r>
            <a:r>
              <a:rPr lang="en-US" altLang="en-US" sz="2400" dirty="0"/>
              <a:t>: Part II - Lesson 2 –Suffixes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Days 8-9</a:t>
            </a:r>
            <a:r>
              <a:rPr lang="en-US" altLang="en-US" sz="2400" b="1" dirty="0"/>
              <a:t>: Part II - Lesson 3 –Word Roots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10-13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Part II - Lesson 4 –The Word Mapping Strategy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</a:rPr>
              <a:t>9-18 Weeks</a:t>
            </a:r>
            <a:r>
              <a:rPr lang="en-US" altLang="en-US" sz="2400" dirty="0"/>
              <a:t>: Part III – Practicing the Strategy</a:t>
            </a:r>
          </a:p>
          <a:p>
            <a:pPr lvl="2" eaLnBrk="1" hangingPunct="1">
              <a:buFont typeface="Wingdings" charset="2"/>
              <a:buChar char="Ø"/>
            </a:pPr>
            <a:r>
              <a:rPr lang="en-US" altLang="en-US" sz="2000" i="1" dirty="0"/>
              <a:t>18 lessons (6 ea.) at 1-2 lessons/week</a:t>
            </a:r>
          </a:p>
          <a:p>
            <a:pPr eaLnBrk="1" hangingPunct="1"/>
            <a:r>
              <a:rPr lang="en-US" altLang="en-US" sz="2400" b="1" dirty="0">
                <a:solidFill>
                  <a:srgbClr val="660066"/>
                </a:solidFill>
              </a:rPr>
              <a:t>1-2 days</a:t>
            </a:r>
            <a:r>
              <a:rPr lang="en-US" altLang="en-US" sz="2400" dirty="0"/>
              <a:t>: Part IV – Posttest</a:t>
            </a:r>
          </a:p>
          <a:p>
            <a:pPr eaLnBrk="1" hangingPunct="1"/>
            <a:r>
              <a:rPr lang="en-US" altLang="en-US" sz="2400" b="1" dirty="0">
                <a:solidFill>
                  <a:srgbClr val="F17445"/>
                </a:solidFill>
              </a:rPr>
              <a:t>5 days</a:t>
            </a:r>
            <a:r>
              <a:rPr lang="en-US" altLang="en-US" sz="2400" dirty="0"/>
              <a:t>: Part V – Ensuring Students Use the Strategy</a:t>
            </a:r>
          </a:p>
        </p:txBody>
      </p:sp>
    </p:spTree>
    <p:extLst>
      <p:ext uri="{BB962C8B-B14F-4D97-AF65-F5344CB8AC3E}">
        <p14:creationId xmlns:p14="http://schemas.microsoft.com/office/powerpoint/2010/main" val="72020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Manual</a:t>
            </a:r>
          </a:p>
        </p:txBody>
      </p:sp>
      <p:sp>
        <p:nvSpPr>
          <p:cNvPr id="290818" name="Content Placeholder 2"/>
          <p:cNvSpPr>
            <a:spLocks noGrp="1"/>
          </p:cNvSpPr>
          <p:nvPr>
            <p:ph idx="1"/>
          </p:nvPr>
        </p:nvSpPr>
        <p:spPr>
          <a:xfrm>
            <a:off x="685799" y="1676400"/>
            <a:ext cx="7939617" cy="3962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and highlight the assigned pages 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2"/>
              <a:buChar char="²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Lesson 1: Intro and Prefixes (pgs. 14-20)</a:t>
            </a:r>
          </a:p>
          <a:p>
            <a:pPr lvl="1">
              <a:buFont typeface="Wingdings" charset="2"/>
              <a:buChar char="²"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Lesson 2: Suffixes (pgs. 21-27)</a:t>
            </a:r>
          </a:p>
          <a:p>
            <a:pPr lvl="1">
              <a:buFont typeface="Wingdings" charset="2"/>
              <a:buChar char="²"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Lesson 3: Word Roots (pgs. 28-32)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82FCEA-5C68-894F-A9CD-979F5283A89F}" type="slidenum">
              <a:rPr lang="en-US" sz="1400">
                <a:solidFill>
                  <a:srgbClr val="000000"/>
                </a:solidFill>
              </a:rPr>
              <a:pPr/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19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Part II, Lesson 3: Roots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9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• Define and discuss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root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• Explain Rules for Morphemes</a:t>
            </a:r>
          </a:p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• Practice identifying prefixes, suffixes and roots</a:t>
            </a:r>
          </a:p>
        </p:txBody>
      </p:sp>
      <p:pic>
        <p:nvPicPr>
          <p:cNvPr id="4" name="Content Placeholder 6" descr="stk19976bo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19" r="-46759"/>
          <a:stretch/>
        </p:blipFill>
        <p:spPr bwMode="auto">
          <a:xfrm>
            <a:off x="6465657" y="1725084"/>
            <a:ext cx="2267709" cy="16604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practice identifying morphemes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Individual oral reading checks – pg. 31, #11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8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Mastery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9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score of 80% or above on one worksheet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09" r="1282" b="6078"/>
          <a:stretch>
            <a:fillRect/>
          </a:stretch>
        </p:blipFill>
        <p:spPr bwMode="auto">
          <a:xfrm>
            <a:off x="2438400" y="1066800"/>
            <a:ext cx="42449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8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601314"/>
                </a:solidFill>
                <a:latin typeface="Arial" charset="0"/>
                <a:ea typeface="ＭＳ Ｐゴシック" charset="0"/>
                <a:cs typeface="ＭＳ Ｐゴシック" charset="0"/>
              </a:rPr>
              <a:t>Progress Chart</a:t>
            </a:r>
            <a:endParaRPr lang="en-US" sz="4400">
              <a:solidFill>
                <a:srgbClr val="60131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5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19BAFC-50B7-BB4F-9824-DE7000F8E3B5}" type="slidenum">
              <a:rPr lang="en-US" sz="1400">
                <a:solidFill>
                  <a:srgbClr val="000000"/>
                </a:solidFill>
              </a:rPr>
              <a:pPr eaLnBrk="1" hangingPunct="1"/>
              <a:t>39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4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>
            <a:extLst>
              <a:ext uri="{FF2B5EF4-FFF2-40B4-BE49-F238E27FC236}">
                <a16:creationId xmlns="" xmlns:a16="http://schemas.microsoft.com/office/drawing/2014/main" id="{2BD6E9C9-1604-CC49-A05F-FC2AC5267E7B}"/>
              </a:ext>
            </a:extLst>
          </p:cNvPr>
          <p:cNvSpPr/>
          <p:nvPr/>
        </p:nvSpPr>
        <p:spPr>
          <a:xfrm>
            <a:off x="3063150" y="283886"/>
            <a:ext cx="2796988" cy="201327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EAAEF2-3BA2-9B42-848D-875F56A83AE0}"/>
              </a:ext>
            </a:extLst>
          </p:cNvPr>
          <p:cNvSpPr txBox="1"/>
          <p:nvPr/>
        </p:nvSpPr>
        <p:spPr>
          <a:xfrm>
            <a:off x="2467249" y="2442562"/>
            <a:ext cx="3953435" cy="55399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Palatino" pitchFamily="2" charset="77"/>
                <a:ea typeface="Palatino" pitchFamily="2" charset="77"/>
              </a:rPr>
              <a:t>Student Success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A535CD30-5210-984A-A754-97805E24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71" y="3056317"/>
            <a:ext cx="3086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" charset="0"/>
              </a:rPr>
              <a:t>Learning Strategies Curriculum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E61B5FC1-CE40-0449-A3B5-12C1F44C3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86100"/>
            <a:ext cx="341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" charset="0"/>
              </a:rPr>
              <a:t>Content Enhancement Routines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F3F583A-2F14-F747-B889-E57A05A48619}"/>
              </a:ext>
            </a:extLst>
          </p:cNvPr>
          <p:cNvCxnSpPr/>
          <p:nvPr/>
        </p:nvCxnSpPr>
        <p:spPr>
          <a:xfrm>
            <a:off x="1447800" y="4015317"/>
            <a:ext cx="6002867" cy="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4ABC4A3-4CAE-CB4C-B317-4EE962C95EE0}"/>
              </a:ext>
            </a:extLst>
          </p:cNvPr>
          <p:cNvCxnSpPr>
            <a:cxnSpLocks/>
          </p:cNvCxnSpPr>
          <p:nvPr/>
        </p:nvCxnSpPr>
        <p:spPr>
          <a:xfrm flipH="1">
            <a:off x="764499" y="4015318"/>
            <a:ext cx="683302" cy="349631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FD9743B-EB6C-CB4B-83FB-42D00615E625}"/>
              </a:ext>
            </a:extLst>
          </p:cNvPr>
          <p:cNvCxnSpPr>
            <a:cxnSpLocks/>
          </p:cNvCxnSpPr>
          <p:nvPr/>
        </p:nvCxnSpPr>
        <p:spPr>
          <a:xfrm>
            <a:off x="7450668" y="4015318"/>
            <a:ext cx="534004" cy="349631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WordArt 17">
            <a:extLst>
              <a:ext uri="{FF2B5EF4-FFF2-40B4-BE49-F238E27FC236}">
                <a16:creationId xmlns="" xmlns:a16="http://schemas.microsoft.com/office/drawing/2014/main" id="{4127AF5E-E9DD-E043-A13D-CC98F16BBD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361" y="3735360"/>
            <a:ext cx="1668128" cy="53754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Supports</a:t>
            </a:r>
            <a:r>
              <a:rPr lang="en-US" sz="4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 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="" xmlns:a16="http://schemas.microsoft.com/office/drawing/2014/main" id="{378DC302-A4FF-654B-BE6E-B343DA387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025" y="4293030"/>
            <a:ext cx="371292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57175" indent="-257175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" charset="0"/>
              </a:rPr>
              <a:t>Cooperative Thinking Strategies</a:t>
            </a:r>
          </a:p>
          <a:p>
            <a:pPr marL="257175" indent="-257175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525" b="1" dirty="0">
              <a:latin typeface="Times" charset="0"/>
            </a:endParaRPr>
          </a:p>
          <a:p>
            <a:pPr marL="257175" indent="-257175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" charset="0"/>
              </a:rPr>
              <a:t>Community Building Strategies</a:t>
            </a:r>
          </a:p>
          <a:p>
            <a:pPr marL="257175" indent="-257175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600" b="1" dirty="0">
              <a:latin typeface="Times" charset="0"/>
            </a:endParaRPr>
          </a:p>
          <a:p>
            <a:pPr marL="257175" indent="-257175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" charset="0"/>
              </a:rPr>
              <a:t>Motivation Strategies</a:t>
            </a:r>
          </a:p>
          <a:p>
            <a:pPr marL="257175" indent="-257175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600" b="1" dirty="0">
              <a:latin typeface="Times" charset="0"/>
            </a:endParaRPr>
          </a:p>
          <a:p>
            <a:pPr marL="257175" indent="-257175"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" charset="0"/>
              </a:rPr>
              <a:t>Teaming Techniques                                       </a:t>
            </a:r>
            <a:endParaRPr lang="en-US" sz="1350" b="1" dirty="0">
              <a:latin typeface="Times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7D1D3B70-9BBD-D343-8BC2-6620B737A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107" y="4143785"/>
            <a:ext cx="24810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57175" indent="-257175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" charset="0"/>
              </a:rPr>
              <a:t>Social Skills</a:t>
            </a:r>
          </a:p>
          <a:p>
            <a:pPr marL="257175" indent="-257175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" charset="0"/>
              </a:rPr>
              <a:t>Self-Advocacy</a:t>
            </a:r>
          </a:p>
          <a:p>
            <a:pPr marL="257175" indent="-257175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" charset="0"/>
              </a:rPr>
              <a:t>Strategic Tutoring</a:t>
            </a:r>
          </a:p>
        </p:txBody>
      </p:sp>
    </p:spTree>
    <p:extLst>
      <p:ext uri="{BB962C8B-B14F-4D97-AF65-F5344CB8AC3E}">
        <p14:creationId xmlns:p14="http://schemas.microsoft.com/office/powerpoint/2010/main" val="42534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PMT PRACTICE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Part II: Word Roots </a:t>
            </a:r>
            <a:r>
              <a:rPr lang="en-US" b="1" dirty="0">
                <a:solidFill>
                  <a:srgbClr val="008000"/>
                </a:solidFill>
              </a:rPr>
              <a:t>(Data 1 &amp; 2)</a:t>
            </a:r>
          </a:p>
        </p:txBody>
      </p:sp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02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046-91FD-1743-8F71-4593F9BC4A7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8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38045" y="264917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E502"/>
                </a:solidFill>
              </a:rPr>
              <a:t>What’s your timeline for implementation?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79555" y="1755841"/>
            <a:ext cx="8510800" cy="483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Day 1</a:t>
            </a:r>
            <a:r>
              <a:rPr lang="en-US" altLang="en-US" sz="2400" dirty="0"/>
              <a:t>: Part I - Pretest 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Day 2-4</a:t>
            </a:r>
            <a:r>
              <a:rPr lang="en-US" altLang="en-US" sz="2400" dirty="0"/>
              <a:t>: Part II - Lesson 1 – Introduction &amp; Prefixes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Day 5-6</a:t>
            </a:r>
            <a:r>
              <a:rPr lang="en-US" altLang="en-US" sz="2400" dirty="0"/>
              <a:t>: Part II - Lesson 2 –Suffixes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Days 8-9</a:t>
            </a:r>
            <a:r>
              <a:rPr lang="en-US" altLang="en-US" sz="2400" dirty="0"/>
              <a:t>: Part II - Lesson 3 –Word Roots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10-13</a:t>
            </a:r>
            <a:r>
              <a:rPr lang="en-US" altLang="en-US" sz="2400" b="1" dirty="0"/>
              <a:t>: Part II - Lesson 4 –The Word Mapping Strategy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</a:rPr>
              <a:t>9-18 Weeks</a:t>
            </a:r>
            <a:r>
              <a:rPr lang="en-US" altLang="en-US" sz="2400" dirty="0"/>
              <a:t>: Part III – Practicing the Strategy</a:t>
            </a:r>
          </a:p>
          <a:p>
            <a:pPr lvl="2" eaLnBrk="1" hangingPunct="1">
              <a:buFont typeface="Wingdings" charset="2"/>
              <a:buChar char="Ø"/>
            </a:pPr>
            <a:r>
              <a:rPr lang="en-US" altLang="en-US" sz="2000" i="1" dirty="0"/>
              <a:t>18 lessons (6 ea.) at 1-2 lessons/week</a:t>
            </a:r>
          </a:p>
          <a:p>
            <a:pPr eaLnBrk="1" hangingPunct="1"/>
            <a:r>
              <a:rPr lang="en-US" altLang="en-US" sz="2400" b="1" dirty="0">
                <a:solidFill>
                  <a:srgbClr val="660066"/>
                </a:solidFill>
              </a:rPr>
              <a:t>1-2 days</a:t>
            </a:r>
            <a:r>
              <a:rPr lang="en-US" altLang="en-US" sz="2400" dirty="0"/>
              <a:t>: Part IV – Posttest</a:t>
            </a:r>
          </a:p>
          <a:p>
            <a:pPr eaLnBrk="1" hangingPunct="1"/>
            <a:r>
              <a:rPr lang="en-US" altLang="en-US" sz="2400" b="1" dirty="0">
                <a:solidFill>
                  <a:srgbClr val="F17445"/>
                </a:solidFill>
              </a:rPr>
              <a:t>5 days</a:t>
            </a:r>
            <a:r>
              <a:rPr lang="en-US" altLang="en-US" sz="2400" dirty="0"/>
              <a:t>: Part V – Ensuring Students Use the Strategy</a:t>
            </a:r>
          </a:p>
        </p:txBody>
      </p:sp>
    </p:spTree>
    <p:extLst>
      <p:ext uri="{BB962C8B-B14F-4D97-AF65-F5344CB8AC3E}">
        <p14:creationId xmlns:p14="http://schemas.microsoft.com/office/powerpoint/2010/main" val="799289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  <a:t>Part II: Introducing Morphemes and the Strategy</a:t>
            </a:r>
            <a:b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900" b="1">
                <a:latin typeface="Arial" charset="0"/>
                <a:ea typeface="ＭＳ Ｐゴシック" charset="0"/>
                <a:cs typeface="ＭＳ Ｐゴシック" charset="0"/>
              </a:rPr>
              <a:t>with Four Introductory Lessons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3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5425" indent="-225425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Lesson 1: Intro and Prefixes</a:t>
            </a:r>
          </a:p>
          <a:p>
            <a:pPr marL="225425" indent="-225425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Lesson 2: Suffixes</a:t>
            </a:r>
          </a:p>
          <a:p>
            <a:pPr marL="225425" indent="-225425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Lesson 3: Word Roots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5425" indent="-225425" eaLnBrk="1" hangingPunct="1">
              <a:spcAft>
                <a:spcPct val="20000"/>
              </a:spcAft>
              <a:buFontTx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Lesson 4: The Word Mapping Strategy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Part II, Lesson 4: The Word Mapping Strategy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6557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419600"/>
          </a:xfrm>
        </p:spPr>
        <p:txBody>
          <a:bodyPr/>
          <a:lstStyle/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Advance Organizer 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Describe and model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Word Mapping Strategy steps</a:t>
            </a:r>
          </a:p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 Introduce the mnemonic device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MAPS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20000"/>
              </a:spcAft>
            </a:pPr>
            <a:r>
              <a:rPr lang="en-US" sz="2400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Practice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Word Mapping 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(maps)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given words</a:t>
            </a:r>
          </a:p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 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Describe and model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how to complete a Memory Table &amp; SELF-TEST</a:t>
            </a:r>
          </a:p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•  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Practice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completing 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memory tables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with given words &amp; 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SELF-TESTING</a:t>
            </a:r>
          </a:p>
          <a:p>
            <a:pPr marL="290513" indent="-290513" eaLnBrk="1" hangingPunct="1">
              <a:spcAft>
                <a:spcPct val="20000"/>
              </a:spcAft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Post Organizer</a:t>
            </a:r>
          </a:p>
        </p:txBody>
      </p:sp>
      <p:pic>
        <p:nvPicPr>
          <p:cNvPr id="4" name="Content Placeholder 6" descr="stk19976bo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19" r="-46759"/>
          <a:stretch/>
        </p:blipFill>
        <p:spPr bwMode="auto">
          <a:xfrm>
            <a:off x="7345284" y="2465917"/>
            <a:ext cx="1546519" cy="1365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Text Box 19"/>
          <p:cNvSpPr txBox="1">
            <a:spLocks noChangeArrowheads="1"/>
          </p:cNvSpPr>
          <p:nvPr/>
        </p:nvSpPr>
        <p:spPr bwMode="auto">
          <a:xfrm>
            <a:off x="381000" y="220980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M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A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S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Word Map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15" name="Text Box 11"/>
          <p:cNvSpPr>
            <a:spLocks noGrp="1" noChangeArrowheads="1"/>
          </p:cNvSpPr>
          <p:nvPr>
            <p:ph idx="1"/>
          </p:nvPr>
        </p:nvSpPr>
        <p:spPr>
          <a:xfrm>
            <a:off x="2057400" y="3886200"/>
            <a:ext cx="990600" cy="26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Prediction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16" name="Rectangle 3"/>
          <p:cNvSpPr>
            <a:spLocks noChangeArrowheads="1"/>
          </p:cNvSpPr>
          <p:nvPr/>
        </p:nvSpPr>
        <p:spPr bwMode="auto">
          <a:xfrm>
            <a:off x="3657600" y="990600"/>
            <a:ext cx="2976563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17" name="Rectangle 4"/>
          <p:cNvSpPr>
            <a:spLocks noChangeArrowheads="1"/>
          </p:cNvSpPr>
          <p:nvPr/>
        </p:nvSpPr>
        <p:spPr bwMode="auto">
          <a:xfrm>
            <a:off x="21336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18" name="Rectangle 5"/>
          <p:cNvSpPr>
            <a:spLocks noChangeArrowheads="1"/>
          </p:cNvSpPr>
          <p:nvPr/>
        </p:nvSpPr>
        <p:spPr bwMode="auto">
          <a:xfrm>
            <a:off x="42672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19" name="Rectangle 6"/>
          <p:cNvSpPr>
            <a:spLocks noChangeArrowheads="1"/>
          </p:cNvSpPr>
          <p:nvPr/>
        </p:nvSpPr>
        <p:spPr bwMode="auto">
          <a:xfrm>
            <a:off x="64008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20" name="Rectangle 7"/>
          <p:cNvSpPr>
            <a:spLocks noChangeArrowheads="1"/>
          </p:cNvSpPr>
          <p:nvPr/>
        </p:nvSpPr>
        <p:spPr bwMode="auto">
          <a:xfrm>
            <a:off x="21336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21" name="Rectangle 8"/>
          <p:cNvSpPr>
            <a:spLocks noChangeArrowheads="1"/>
          </p:cNvSpPr>
          <p:nvPr/>
        </p:nvSpPr>
        <p:spPr bwMode="auto">
          <a:xfrm>
            <a:off x="42672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22" name="Rectangle 9"/>
          <p:cNvSpPr>
            <a:spLocks noChangeArrowheads="1"/>
          </p:cNvSpPr>
          <p:nvPr/>
        </p:nvSpPr>
        <p:spPr bwMode="auto">
          <a:xfrm>
            <a:off x="64008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23" name="Rectangle 10"/>
          <p:cNvSpPr>
            <a:spLocks noChangeArrowheads="1"/>
          </p:cNvSpPr>
          <p:nvPr/>
        </p:nvSpPr>
        <p:spPr bwMode="auto">
          <a:xfrm>
            <a:off x="2133600" y="4140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24" name="Text Box 12"/>
          <p:cNvSpPr txBox="1">
            <a:spLocks noChangeArrowheads="1"/>
          </p:cNvSpPr>
          <p:nvPr/>
        </p:nvSpPr>
        <p:spPr bwMode="auto">
          <a:xfrm>
            <a:off x="20574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Prefix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41910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Root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63246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Suffix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1727" name="Text Box 15"/>
          <p:cNvSpPr txBox="1">
            <a:spLocks noChangeArrowheads="1"/>
          </p:cNvSpPr>
          <p:nvPr/>
        </p:nvSpPr>
        <p:spPr bwMode="auto">
          <a:xfrm>
            <a:off x="2057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1728" name="Text Box 16"/>
          <p:cNvSpPr txBox="1">
            <a:spLocks noChangeArrowheads="1"/>
          </p:cNvSpPr>
          <p:nvPr/>
        </p:nvSpPr>
        <p:spPr bwMode="auto">
          <a:xfrm>
            <a:off x="4191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6324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1730" name="Text Box 18"/>
          <p:cNvSpPr txBox="1">
            <a:spLocks noChangeArrowheads="1"/>
          </p:cNvSpPr>
          <p:nvPr/>
        </p:nvSpPr>
        <p:spPr bwMode="auto">
          <a:xfrm>
            <a:off x="3581400" y="9906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Word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1731" name="Rectangle 20"/>
          <p:cNvSpPr>
            <a:spLocks noChangeArrowheads="1"/>
          </p:cNvSpPr>
          <p:nvPr/>
        </p:nvSpPr>
        <p:spPr bwMode="auto">
          <a:xfrm>
            <a:off x="7421563" y="2314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2" name="Line 21"/>
          <p:cNvSpPr>
            <a:spLocks noChangeShapeType="1"/>
          </p:cNvSpPr>
          <p:nvPr/>
        </p:nvSpPr>
        <p:spPr bwMode="auto">
          <a:xfrm flipH="1">
            <a:off x="3429000" y="175260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3" name="Line 22"/>
          <p:cNvSpPr>
            <a:spLocks noChangeShapeType="1"/>
          </p:cNvSpPr>
          <p:nvPr/>
        </p:nvSpPr>
        <p:spPr bwMode="auto">
          <a:xfrm>
            <a:off x="5181600" y="175260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4" name="Line 23"/>
          <p:cNvSpPr>
            <a:spLocks noChangeShapeType="1"/>
          </p:cNvSpPr>
          <p:nvPr/>
        </p:nvSpPr>
        <p:spPr bwMode="auto">
          <a:xfrm>
            <a:off x="6400800" y="175260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5" name="Line 24"/>
          <p:cNvSpPr>
            <a:spLocks noChangeShapeType="1"/>
          </p:cNvSpPr>
          <p:nvPr/>
        </p:nvSpPr>
        <p:spPr bwMode="auto">
          <a:xfrm>
            <a:off x="34290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6" name="Line 25"/>
          <p:cNvSpPr>
            <a:spLocks noChangeShapeType="1"/>
          </p:cNvSpPr>
          <p:nvPr/>
        </p:nvSpPr>
        <p:spPr bwMode="auto">
          <a:xfrm>
            <a:off x="59436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7" name="Line 26"/>
          <p:cNvSpPr>
            <a:spLocks noChangeShapeType="1"/>
          </p:cNvSpPr>
          <p:nvPr/>
        </p:nvSpPr>
        <p:spPr bwMode="auto">
          <a:xfrm>
            <a:off x="75438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8" name="Line 27"/>
          <p:cNvSpPr>
            <a:spLocks noChangeShapeType="1"/>
          </p:cNvSpPr>
          <p:nvPr/>
        </p:nvSpPr>
        <p:spPr bwMode="auto">
          <a:xfrm>
            <a:off x="35052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39" name="Line 28"/>
          <p:cNvSpPr>
            <a:spLocks noChangeShapeType="1"/>
          </p:cNvSpPr>
          <p:nvPr/>
        </p:nvSpPr>
        <p:spPr bwMode="auto">
          <a:xfrm>
            <a:off x="59436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40" name="Line 29"/>
          <p:cNvSpPr>
            <a:spLocks noChangeShapeType="1"/>
          </p:cNvSpPr>
          <p:nvPr/>
        </p:nvSpPr>
        <p:spPr bwMode="auto">
          <a:xfrm>
            <a:off x="7543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41" name="Rectangle 31"/>
          <p:cNvSpPr>
            <a:spLocks noChangeArrowheads="1"/>
          </p:cNvSpPr>
          <p:nvPr/>
        </p:nvSpPr>
        <p:spPr bwMode="auto">
          <a:xfrm>
            <a:off x="2133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42" name="Text Box 32"/>
          <p:cNvSpPr txBox="1">
            <a:spLocks noChangeArrowheads="1"/>
          </p:cNvSpPr>
          <p:nvPr/>
        </p:nvSpPr>
        <p:spPr bwMode="auto">
          <a:xfrm>
            <a:off x="2057400" y="477520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Definition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71743" name="Line 33"/>
          <p:cNvSpPr>
            <a:spLocks noChangeShapeType="1"/>
          </p:cNvSpPr>
          <p:nvPr/>
        </p:nvSpPr>
        <p:spPr bwMode="auto">
          <a:xfrm>
            <a:off x="35052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44" name="Line 34"/>
          <p:cNvSpPr>
            <a:spLocks noChangeShapeType="1"/>
          </p:cNvSpPr>
          <p:nvPr/>
        </p:nvSpPr>
        <p:spPr bwMode="auto">
          <a:xfrm>
            <a:off x="59436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1745" name="Line 35"/>
          <p:cNvSpPr>
            <a:spLocks noChangeShapeType="1"/>
          </p:cNvSpPr>
          <p:nvPr/>
        </p:nvSpPr>
        <p:spPr bwMode="auto">
          <a:xfrm>
            <a:off x="75438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Word Mapping Strategy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3762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6858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00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 the word parts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00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ttack the meaning of each part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00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redict the word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meaning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00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ee if you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re right!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AutoShape 2"/>
          <p:cNvSpPr>
            <a:spLocks noChangeArrowheads="1"/>
          </p:cNvSpPr>
          <p:nvPr/>
        </p:nvSpPr>
        <p:spPr bwMode="auto">
          <a:xfrm rot="-2384039">
            <a:off x="838200" y="2514600"/>
            <a:ext cx="1295400" cy="714375"/>
          </a:xfrm>
          <a:prstGeom prst="rightArrow">
            <a:avLst>
              <a:gd name="adj1" fmla="val 50000"/>
              <a:gd name="adj2" fmla="val 45333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Word Map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11" name="Text Box 19"/>
          <p:cNvSpPr>
            <a:spLocks noGrp="1" noChangeArrowheads="1"/>
          </p:cNvSpPr>
          <p:nvPr>
            <p:ph idx="1"/>
          </p:nvPr>
        </p:nvSpPr>
        <p:spPr>
          <a:xfrm>
            <a:off x="2057400" y="3810000"/>
            <a:ext cx="1049338" cy="2936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Prediction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7421563" y="2390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3657600" y="990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prediction</a:t>
            </a: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22098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</a:t>
            </a: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43434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dict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6477000" y="2209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ion</a:t>
            </a: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2209800" y="3276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before</a:t>
            </a: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381000" y="220980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M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A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S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3581400" y="9906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21336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42672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2" name="Rectangle 14"/>
          <p:cNvSpPr>
            <a:spLocks noChangeArrowheads="1"/>
          </p:cNvSpPr>
          <p:nvPr/>
        </p:nvSpPr>
        <p:spPr bwMode="auto">
          <a:xfrm>
            <a:off x="64008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3" name="Rectangle 15"/>
          <p:cNvSpPr>
            <a:spLocks noChangeArrowheads="1"/>
          </p:cNvSpPr>
          <p:nvPr/>
        </p:nvSpPr>
        <p:spPr bwMode="auto">
          <a:xfrm>
            <a:off x="21336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4" name="Rectangle 16"/>
          <p:cNvSpPr>
            <a:spLocks noChangeArrowheads="1"/>
          </p:cNvSpPr>
          <p:nvPr/>
        </p:nvSpPr>
        <p:spPr bwMode="auto">
          <a:xfrm>
            <a:off x="42672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64008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6" name="Rectangle 18"/>
          <p:cNvSpPr>
            <a:spLocks noChangeArrowheads="1"/>
          </p:cNvSpPr>
          <p:nvPr/>
        </p:nvSpPr>
        <p:spPr bwMode="auto">
          <a:xfrm>
            <a:off x="2133600" y="4140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27" name="Text Box 20"/>
          <p:cNvSpPr txBox="1">
            <a:spLocks noChangeArrowheads="1"/>
          </p:cNvSpPr>
          <p:nvPr/>
        </p:nvSpPr>
        <p:spPr bwMode="auto">
          <a:xfrm>
            <a:off x="20574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Prefix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5828" name="Text Box 21"/>
          <p:cNvSpPr txBox="1">
            <a:spLocks noChangeArrowheads="1"/>
          </p:cNvSpPr>
          <p:nvPr/>
        </p:nvSpPr>
        <p:spPr bwMode="auto">
          <a:xfrm>
            <a:off x="41910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Root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5829" name="Text Box 22"/>
          <p:cNvSpPr txBox="1">
            <a:spLocks noChangeArrowheads="1"/>
          </p:cNvSpPr>
          <p:nvPr/>
        </p:nvSpPr>
        <p:spPr bwMode="auto">
          <a:xfrm>
            <a:off x="63246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Suffix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5830" name="Text Box 23"/>
          <p:cNvSpPr txBox="1">
            <a:spLocks noChangeArrowheads="1"/>
          </p:cNvSpPr>
          <p:nvPr/>
        </p:nvSpPr>
        <p:spPr bwMode="auto">
          <a:xfrm>
            <a:off x="2057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5831" name="Text Box 24"/>
          <p:cNvSpPr txBox="1">
            <a:spLocks noChangeArrowheads="1"/>
          </p:cNvSpPr>
          <p:nvPr/>
        </p:nvSpPr>
        <p:spPr bwMode="auto">
          <a:xfrm>
            <a:off x="4191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5832" name="Text Box 25"/>
          <p:cNvSpPr txBox="1">
            <a:spLocks noChangeArrowheads="1"/>
          </p:cNvSpPr>
          <p:nvPr/>
        </p:nvSpPr>
        <p:spPr bwMode="auto">
          <a:xfrm>
            <a:off x="6324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5833" name="Text Box 26"/>
          <p:cNvSpPr txBox="1">
            <a:spLocks noChangeArrowheads="1"/>
          </p:cNvSpPr>
          <p:nvPr/>
        </p:nvSpPr>
        <p:spPr bwMode="auto">
          <a:xfrm>
            <a:off x="3581400" y="9906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Word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5834" name="Rectangle 27"/>
          <p:cNvSpPr>
            <a:spLocks noChangeArrowheads="1"/>
          </p:cNvSpPr>
          <p:nvPr/>
        </p:nvSpPr>
        <p:spPr bwMode="auto">
          <a:xfrm>
            <a:off x="7421563" y="2314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5" name="Line 28"/>
          <p:cNvSpPr>
            <a:spLocks noChangeShapeType="1"/>
          </p:cNvSpPr>
          <p:nvPr/>
        </p:nvSpPr>
        <p:spPr bwMode="auto">
          <a:xfrm flipH="1">
            <a:off x="3429000" y="175260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6" name="Line 29"/>
          <p:cNvSpPr>
            <a:spLocks noChangeShapeType="1"/>
          </p:cNvSpPr>
          <p:nvPr/>
        </p:nvSpPr>
        <p:spPr bwMode="auto">
          <a:xfrm>
            <a:off x="5181600" y="175260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7" name="Line 30"/>
          <p:cNvSpPr>
            <a:spLocks noChangeShapeType="1"/>
          </p:cNvSpPr>
          <p:nvPr/>
        </p:nvSpPr>
        <p:spPr bwMode="auto">
          <a:xfrm>
            <a:off x="6400800" y="175260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8" name="Line 31"/>
          <p:cNvSpPr>
            <a:spLocks noChangeShapeType="1"/>
          </p:cNvSpPr>
          <p:nvPr/>
        </p:nvSpPr>
        <p:spPr bwMode="auto">
          <a:xfrm>
            <a:off x="34290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39" name="Line 32"/>
          <p:cNvSpPr>
            <a:spLocks noChangeShapeType="1"/>
          </p:cNvSpPr>
          <p:nvPr/>
        </p:nvSpPr>
        <p:spPr bwMode="auto">
          <a:xfrm>
            <a:off x="52578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0" name="Line 33"/>
          <p:cNvSpPr>
            <a:spLocks noChangeShapeType="1"/>
          </p:cNvSpPr>
          <p:nvPr/>
        </p:nvSpPr>
        <p:spPr bwMode="auto">
          <a:xfrm>
            <a:off x="7542213" y="2895600"/>
            <a:ext cx="1587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1" name="Line 34"/>
          <p:cNvSpPr>
            <a:spLocks noChangeShapeType="1"/>
          </p:cNvSpPr>
          <p:nvPr/>
        </p:nvSpPr>
        <p:spPr bwMode="auto">
          <a:xfrm>
            <a:off x="35052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2" name="Line 35"/>
          <p:cNvSpPr>
            <a:spLocks noChangeShapeType="1"/>
          </p:cNvSpPr>
          <p:nvPr/>
        </p:nvSpPr>
        <p:spPr bwMode="auto">
          <a:xfrm>
            <a:off x="5257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3" name="Line 36"/>
          <p:cNvSpPr>
            <a:spLocks noChangeShapeType="1"/>
          </p:cNvSpPr>
          <p:nvPr/>
        </p:nvSpPr>
        <p:spPr bwMode="auto">
          <a:xfrm>
            <a:off x="7543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4" name="Rectangle 37"/>
          <p:cNvSpPr>
            <a:spLocks noChangeArrowheads="1"/>
          </p:cNvSpPr>
          <p:nvPr/>
        </p:nvSpPr>
        <p:spPr bwMode="auto">
          <a:xfrm>
            <a:off x="2133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5" name="Text Box 38"/>
          <p:cNvSpPr txBox="1">
            <a:spLocks noChangeArrowheads="1"/>
          </p:cNvSpPr>
          <p:nvPr/>
        </p:nvSpPr>
        <p:spPr bwMode="auto">
          <a:xfrm>
            <a:off x="2057400" y="477520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Definition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75846" name="Line 39"/>
          <p:cNvSpPr>
            <a:spLocks noChangeShapeType="1"/>
          </p:cNvSpPr>
          <p:nvPr/>
        </p:nvSpPr>
        <p:spPr bwMode="auto">
          <a:xfrm>
            <a:off x="35052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7" name="Line 40"/>
          <p:cNvSpPr>
            <a:spLocks noChangeShapeType="1"/>
          </p:cNvSpPr>
          <p:nvPr/>
        </p:nvSpPr>
        <p:spPr bwMode="auto">
          <a:xfrm>
            <a:off x="52578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8" name="Line 41"/>
          <p:cNvSpPr>
            <a:spLocks noChangeShapeType="1"/>
          </p:cNvSpPr>
          <p:nvPr/>
        </p:nvSpPr>
        <p:spPr bwMode="auto">
          <a:xfrm>
            <a:off x="75438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49" name="Rectangle 42"/>
          <p:cNvSpPr>
            <a:spLocks noChangeArrowheads="1"/>
          </p:cNvSpPr>
          <p:nvPr/>
        </p:nvSpPr>
        <p:spPr bwMode="auto">
          <a:xfrm>
            <a:off x="2133600" y="2133600"/>
            <a:ext cx="6172200" cy="68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850" name="Rectangle 43"/>
          <p:cNvSpPr>
            <a:spLocks noChangeArrowheads="1"/>
          </p:cNvSpPr>
          <p:nvPr/>
        </p:nvSpPr>
        <p:spPr bwMode="auto">
          <a:xfrm>
            <a:off x="533400" y="3124200"/>
            <a:ext cx="5105400" cy="2209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Map</a:t>
            </a: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the targeted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word by breaking it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down into its word parts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AutoShape 2"/>
          <p:cNvSpPr>
            <a:spLocks noChangeArrowheads="1"/>
          </p:cNvSpPr>
          <p:nvPr/>
        </p:nvSpPr>
        <p:spPr bwMode="auto">
          <a:xfrm rot="-2384039">
            <a:off x="838200" y="3429000"/>
            <a:ext cx="1295400" cy="714375"/>
          </a:xfrm>
          <a:prstGeom prst="rightArrow">
            <a:avLst>
              <a:gd name="adj1" fmla="val 50000"/>
              <a:gd name="adj2" fmla="val 45333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Word Map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59" name="Text Box 21"/>
          <p:cNvSpPr>
            <a:spLocks noGrp="1" noChangeArrowheads="1"/>
          </p:cNvSpPr>
          <p:nvPr>
            <p:ph idx="1"/>
          </p:nvPr>
        </p:nvSpPr>
        <p:spPr>
          <a:xfrm>
            <a:off x="2057400" y="3810000"/>
            <a:ext cx="1049338" cy="2936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Prediction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7421563" y="2390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3657600" y="1066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prediction</a:t>
            </a:r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22098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</a:t>
            </a: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43434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dict</a:t>
            </a:r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6477000" y="2209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ion</a:t>
            </a:r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2209800" y="3276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before</a:t>
            </a:r>
          </a:p>
        </p:txBody>
      </p:sp>
      <p:sp>
        <p:nvSpPr>
          <p:cNvPr id="377866" name="Rectangle 10"/>
          <p:cNvSpPr>
            <a:spLocks noChangeArrowheads="1"/>
          </p:cNvSpPr>
          <p:nvPr/>
        </p:nvSpPr>
        <p:spPr bwMode="auto">
          <a:xfrm>
            <a:off x="4343400" y="32797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 or speak</a:t>
            </a:r>
          </a:p>
        </p:txBody>
      </p:sp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6477000" y="3124200"/>
            <a:ext cx="1752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act, result,  or state of</a:t>
            </a: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381000" y="220980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M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A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S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7869" name="Rectangle 13"/>
          <p:cNvSpPr>
            <a:spLocks noChangeArrowheads="1"/>
          </p:cNvSpPr>
          <p:nvPr/>
        </p:nvSpPr>
        <p:spPr bwMode="auto">
          <a:xfrm>
            <a:off x="3581400" y="9906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0" name="Rectangle 14"/>
          <p:cNvSpPr>
            <a:spLocks noChangeArrowheads="1"/>
          </p:cNvSpPr>
          <p:nvPr/>
        </p:nvSpPr>
        <p:spPr bwMode="auto">
          <a:xfrm>
            <a:off x="21336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1" name="Rectangle 15"/>
          <p:cNvSpPr>
            <a:spLocks noChangeArrowheads="1"/>
          </p:cNvSpPr>
          <p:nvPr/>
        </p:nvSpPr>
        <p:spPr bwMode="auto">
          <a:xfrm>
            <a:off x="42672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2" name="Rectangle 16"/>
          <p:cNvSpPr>
            <a:spLocks noChangeArrowheads="1"/>
          </p:cNvSpPr>
          <p:nvPr/>
        </p:nvSpPr>
        <p:spPr bwMode="auto">
          <a:xfrm>
            <a:off x="64008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21336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4" name="Rectangle 18"/>
          <p:cNvSpPr>
            <a:spLocks noChangeArrowheads="1"/>
          </p:cNvSpPr>
          <p:nvPr/>
        </p:nvSpPr>
        <p:spPr bwMode="auto">
          <a:xfrm>
            <a:off x="42672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5" name="Rectangle 19"/>
          <p:cNvSpPr>
            <a:spLocks noChangeArrowheads="1"/>
          </p:cNvSpPr>
          <p:nvPr/>
        </p:nvSpPr>
        <p:spPr bwMode="auto">
          <a:xfrm>
            <a:off x="64008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6" name="Rectangle 20"/>
          <p:cNvSpPr>
            <a:spLocks noChangeArrowheads="1"/>
          </p:cNvSpPr>
          <p:nvPr/>
        </p:nvSpPr>
        <p:spPr bwMode="auto">
          <a:xfrm>
            <a:off x="2133600" y="4140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77" name="Text Box 22"/>
          <p:cNvSpPr txBox="1">
            <a:spLocks noChangeArrowheads="1"/>
          </p:cNvSpPr>
          <p:nvPr/>
        </p:nvSpPr>
        <p:spPr bwMode="auto">
          <a:xfrm>
            <a:off x="20574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Prefix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7878" name="Text Box 23"/>
          <p:cNvSpPr txBox="1">
            <a:spLocks noChangeArrowheads="1"/>
          </p:cNvSpPr>
          <p:nvPr/>
        </p:nvSpPr>
        <p:spPr bwMode="auto">
          <a:xfrm>
            <a:off x="41910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Root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7879" name="Text Box 24"/>
          <p:cNvSpPr txBox="1">
            <a:spLocks noChangeArrowheads="1"/>
          </p:cNvSpPr>
          <p:nvPr/>
        </p:nvSpPr>
        <p:spPr bwMode="auto">
          <a:xfrm>
            <a:off x="63246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Suffix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7880" name="Text Box 25"/>
          <p:cNvSpPr txBox="1">
            <a:spLocks noChangeArrowheads="1"/>
          </p:cNvSpPr>
          <p:nvPr/>
        </p:nvSpPr>
        <p:spPr bwMode="auto">
          <a:xfrm>
            <a:off x="2057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7881" name="Text Box 26"/>
          <p:cNvSpPr txBox="1">
            <a:spLocks noChangeArrowheads="1"/>
          </p:cNvSpPr>
          <p:nvPr/>
        </p:nvSpPr>
        <p:spPr bwMode="auto">
          <a:xfrm>
            <a:off x="4191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7882" name="Text Box 27"/>
          <p:cNvSpPr txBox="1">
            <a:spLocks noChangeArrowheads="1"/>
          </p:cNvSpPr>
          <p:nvPr/>
        </p:nvSpPr>
        <p:spPr bwMode="auto">
          <a:xfrm>
            <a:off x="6324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7883" name="Text Box 28"/>
          <p:cNvSpPr txBox="1">
            <a:spLocks noChangeArrowheads="1"/>
          </p:cNvSpPr>
          <p:nvPr/>
        </p:nvSpPr>
        <p:spPr bwMode="auto">
          <a:xfrm>
            <a:off x="3581400" y="9906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Word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7884" name="Rectangle 29"/>
          <p:cNvSpPr>
            <a:spLocks noChangeArrowheads="1"/>
          </p:cNvSpPr>
          <p:nvPr/>
        </p:nvSpPr>
        <p:spPr bwMode="auto">
          <a:xfrm>
            <a:off x="7421563" y="2314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85" name="Line 30"/>
          <p:cNvSpPr>
            <a:spLocks noChangeShapeType="1"/>
          </p:cNvSpPr>
          <p:nvPr/>
        </p:nvSpPr>
        <p:spPr bwMode="auto">
          <a:xfrm flipH="1">
            <a:off x="3429000" y="175260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86" name="Line 31"/>
          <p:cNvSpPr>
            <a:spLocks noChangeShapeType="1"/>
          </p:cNvSpPr>
          <p:nvPr/>
        </p:nvSpPr>
        <p:spPr bwMode="auto">
          <a:xfrm>
            <a:off x="5181600" y="175260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87" name="Line 32"/>
          <p:cNvSpPr>
            <a:spLocks noChangeShapeType="1"/>
          </p:cNvSpPr>
          <p:nvPr/>
        </p:nvSpPr>
        <p:spPr bwMode="auto">
          <a:xfrm>
            <a:off x="6400800" y="175260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88" name="Line 33"/>
          <p:cNvSpPr>
            <a:spLocks noChangeShapeType="1"/>
          </p:cNvSpPr>
          <p:nvPr/>
        </p:nvSpPr>
        <p:spPr bwMode="auto">
          <a:xfrm>
            <a:off x="34290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89" name="Line 34"/>
          <p:cNvSpPr>
            <a:spLocks noChangeShapeType="1"/>
          </p:cNvSpPr>
          <p:nvPr/>
        </p:nvSpPr>
        <p:spPr bwMode="auto">
          <a:xfrm>
            <a:off x="52578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0" name="Line 35"/>
          <p:cNvSpPr>
            <a:spLocks noChangeShapeType="1"/>
          </p:cNvSpPr>
          <p:nvPr/>
        </p:nvSpPr>
        <p:spPr bwMode="auto">
          <a:xfrm>
            <a:off x="74676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1" name="Line 36"/>
          <p:cNvSpPr>
            <a:spLocks noChangeShapeType="1"/>
          </p:cNvSpPr>
          <p:nvPr/>
        </p:nvSpPr>
        <p:spPr bwMode="auto">
          <a:xfrm>
            <a:off x="35052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2" name="Line 37"/>
          <p:cNvSpPr>
            <a:spLocks noChangeShapeType="1"/>
          </p:cNvSpPr>
          <p:nvPr/>
        </p:nvSpPr>
        <p:spPr bwMode="auto">
          <a:xfrm>
            <a:off x="5257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3" name="Line 38"/>
          <p:cNvSpPr>
            <a:spLocks noChangeShapeType="1"/>
          </p:cNvSpPr>
          <p:nvPr/>
        </p:nvSpPr>
        <p:spPr bwMode="auto">
          <a:xfrm>
            <a:off x="7543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4" name="Rectangle 39"/>
          <p:cNvSpPr>
            <a:spLocks noChangeArrowheads="1"/>
          </p:cNvSpPr>
          <p:nvPr/>
        </p:nvSpPr>
        <p:spPr bwMode="auto">
          <a:xfrm>
            <a:off x="2133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5" name="Text Box 40"/>
          <p:cNvSpPr txBox="1">
            <a:spLocks noChangeArrowheads="1"/>
          </p:cNvSpPr>
          <p:nvPr/>
        </p:nvSpPr>
        <p:spPr bwMode="auto">
          <a:xfrm>
            <a:off x="2057400" y="477520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Definition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77896" name="Line 41"/>
          <p:cNvSpPr>
            <a:spLocks noChangeShapeType="1"/>
          </p:cNvSpPr>
          <p:nvPr/>
        </p:nvSpPr>
        <p:spPr bwMode="auto">
          <a:xfrm>
            <a:off x="35052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7" name="Line 42"/>
          <p:cNvSpPr>
            <a:spLocks noChangeShapeType="1"/>
          </p:cNvSpPr>
          <p:nvPr/>
        </p:nvSpPr>
        <p:spPr bwMode="auto">
          <a:xfrm>
            <a:off x="52578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8" name="Line 43"/>
          <p:cNvSpPr>
            <a:spLocks noChangeShapeType="1"/>
          </p:cNvSpPr>
          <p:nvPr/>
        </p:nvSpPr>
        <p:spPr bwMode="auto">
          <a:xfrm>
            <a:off x="75438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899" name="Rectangle 44"/>
          <p:cNvSpPr>
            <a:spLocks noChangeArrowheads="1"/>
          </p:cNvSpPr>
          <p:nvPr/>
        </p:nvSpPr>
        <p:spPr bwMode="auto">
          <a:xfrm>
            <a:off x="533400" y="4038600"/>
            <a:ext cx="4419600" cy="24384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tIns="27432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Attack</a:t>
            </a: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the meaning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by translating each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word part into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its meaning.</a:t>
            </a:r>
          </a:p>
        </p:txBody>
      </p:sp>
      <p:sp>
        <p:nvSpPr>
          <p:cNvPr id="377900" name="Rectangle 45"/>
          <p:cNvSpPr>
            <a:spLocks noChangeArrowheads="1"/>
          </p:cNvSpPr>
          <p:nvPr/>
        </p:nvSpPr>
        <p:spPr bwMode="auto">
          <a:xfrm>
            <a:off x="2133600" y="3124200"/>
            <a:ext cx="6172200" cy="68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AutoShape 2"/>
          <p:cNvSpPr>
            <a:spLocks noChangeArrowheads="1"/>
          </p:cNvSpPr>
          <p:nvPr/>
        </p:nvSpPr>
        <p:spPr bwMode="auto">
          <a:xfrm rot="5400000">
            <a:off x="685800" y="3581400"/>
            <a:ext cx="182880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929 h 21600"/>
              <a:gd name="T20" fmla="*/ 1817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366" y="0"/>
                </a:moveTo>
                <a:lnTo>
                  <a:pt x="9132" y="8550"/>
                </a:lnTo>
                <a:lnTo>
                  <a:pt x="12560" y="8550"/>
                </a:lnTo>
                <a:lnTo>
                  <a:pt x="12560" y="14929"/>
                </a:lnTo>
                <a:lnTo>
                  <a:pt x="0" y="14929"/>
                </a:lnTo>
                <a:lnTo>
                  <a:pt x="0" y="21600"/>
                </a:lnTo>
                <a:lnTo>
                  <a:pt x="18172" y="21600"/>
                </a:lnTo>
                <a:lnTo>
                  <a:pt x="18172" y="8550"/>
                </a:lnTo>
                <a:lnTo>
                  <a:pt x="21600" y="8550"/>
                </a:lnTo>
                <a:lnTo>
                  <a:pt x="1536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Word Map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07" name="Text Box 22"/>
          <p:cNvSpPr>
            <a:spLocks noGrp="1" noChangeArrowheads="1"/>
          </p:cNvSpPr>
          <p:nvPr>
            <p:ph idx="1"/>
          </p:nvPr>
        </p:nvSpPr>
        <p:spPr>
          <a:xfrm>
            <a:off x="2057400" y="3810000"/>
            <a:ext cx="1049338" cy="2936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Prediction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7421563" y="2390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3733800" y="1066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prediction</a:t>
            </a: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22098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</a:t>
            </a: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43434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dict</a:t>
            </a:r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6477000" y="2209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ion</a:t>
            </a:r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2209800" y="3276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before</a:t>
            </a:r>
          </a:p>
        </p:txBody>
      </p:sp>
      <p:sp>
        <p:nvSpPr>
          <p:cNvPr id="379914" name="Rectangle 10"/>
          <p:cNvSpPr>
            <a:spLocks noChangeArrowheads="1"/>
          </p:cNvSpPr>
          <p:nvPr/>
        </p:nvSpPr>
        <p:spPr bwMode="auto">
          <a:xfrm>
            <a:off x="4343400" y="32797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 or speak</a:t>
            </a:r>
          </a:p>
        </p:txBody>
      </p:sp>
      <p:sp>
        <p:nvSpPr>
          <p:cNvPr id="379915" name="Rectangle 11"/>
          <p:cNvSpPr>
            <a:spLocks noChangeArrowheads="1"/>
          </p:cNvSpPr>
          <p:nvPr/>
        </p:nvSpPr>
        <p:spPr bwMode="auto">
          <a:xfrm>
            <a:off x="6477000" y="3124200"/>
            <a:ext cx="1752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act, result,  or state of</a:t>
            </a: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16" name="Rectangle 12"/>
          <p:cNvSpPr>
            <a:spLocks noChangeArrowheads="1"/>
          </p:cNvSpPr>
          <p:nvPr/>
        </p:nvSpPr>
        <p:spPr bwMode="auto">
          <a:xfrm>
            <a:off x="2209800" y="4191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act of speaking before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381000" y="220980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M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A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S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9918" name="Rectangle 14"/>
          <p:cNvSpPr>
            <a:spLocks noChangeArrowheads="1"/>
          </p:cNvSpPr>
          <p:nvPr/>
        </p:nvSpPr>
        <p:spPr bwMode="auto">
          <a:xfrm>
            <a:off x="3581400" y="9906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21336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20" name="Rectangle 16"/>
          <p:cNvSpPr>
            <a:spLocks noChangeArrowheads="1"/>
          </p:cNvSpPr>
          <p:nvPr/>
        </p:nvSpPr>
        <p:spPr bwMode="auto">
          <a:xfrm>
            <a:off x="42672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21" name="Rectangle 17"/>
          <p:cNvSpPr>
            <a:spLocks noChangeArrowheads="1"/>
          </p:cNvSpPr>
          <p:nvPr/>
        </p:nvSpPr>
        <p:spPr bwMode="auto">
          <a:xfrm>
            <a:off x="64008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21336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42672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24" name="Rectangle 20"/>
          <p:cNvSpPr>
            <a:spLocks noChangeArrowheads="1"/>
          </p:cNvSpPr>
          <p:nvPr/>
        </p:nvSpPr>
        <p:spPr bwMode="auto">
          <a:xfrm>
            <a:off x="64008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25" name="Rectangle 21"/>
          <p:cNvSpPr>
            <a:spLocks noChangeArrowheads="1"/>
          </p:cNvSpPr>
          <p:nvPr/>
        </p:nvSpPr>
        <p:spPr bwMode="auto">
          <a:xfrm>
            <a:off x="2133600" y="4140200"/>
            <a:ext cx="6172200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26" name="Text Box 23"/>
          <p:cNvSpPr txBox="1">
            <a:spLocks noChangeArrowheads="1"/>
          </p:cNvSpPr>
          <p:nvPr/>
        </p:nvSpPr>
        <p:spPr bwMode="auto">
          <a:xfrm>
            <a:off x="20574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Prefix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9927" name="Text Box 24"/>
          <p:cNvSpPr txBox="1">
            <a:spLocks noChangeArrowheads="1"/>
          </p:cNvSpPr>
          <p:nvPr/>
        </p:nvSpPr>
        <p:spPr bwMode="auto">
          <a:xfrm>
            <a:off x="41910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Root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9928" name="Text Box 25"/>
          <p:cNvSpPr txBox="1">
            <a:spLocks noChangeArrowheads="1"/>
          </p:cNvSpPr>
          <p:nvPr/>
        </p:nvSpPr>
        <p:spPr bwMode="auto">
          <a:xfrm>
            <a:off x="63246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Suffix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9929" name="Text Box 26"/>
          <p:cNvSpPr txBox="1">
            <a:spLocks noChangeArrowheads="1"/>
          </p:cNvSpPr>
          <p:nvPr/>
        </p:nvSpPr>
        <p:spPr bwMode="auto">
          <a:xfrm>
            <a:off x="2057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9930" name="Text Box 27"/>
          <p:cNvSpPr txBox="1">
            <a:spLocks noChangeArrowheads="1"/>
          </p:cNvSpPr>
          <p:nvPr/>
        </p:nvSpPr>
        <p:spPr bwMode="auto">
          <a:xfrm>
            <a:off x="4191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9931" name="Text Box 28"/>
          <p:cNvSpPr txBox="1">
            <a:spLocks noChangeArrowheads="1"/>
          </p:cNvSpPr>
          <p:nvPr/>
        </p:nvSpPr>
        <p:spPr bwMode="auto">
          <a:xfrm>
            <a:off x="6324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9932" name="Text Box 29"/>
          <p:cNvSpPr txBox="1">
            <a:spLocks noChangeArrowheads="1"/>
          </p:cNvSpPr>
          <p:nvPr/>
        </p:nvSpPr>
        <p:spPr bwMode="auto">
          <a:xfrm>
            <a:off x="3581400" y="9906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Word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79933" name="Rectangle 30"/>
          <p:cNvSpPr>
            <a:spLocks noChangeArrowheads="1"/>
          </p:cNvSpPr>
          <p:nvPr/>
        </p:nvSpPr>
        <p:spPr bwMode="auto">
          <a:xfrm>
            <a:off x="7421563" y="2314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34" name="Line 31"/>
          <p:cNvSpPr>
            <a:spLocks noChangeShapeType="1"/>
          </p:cNvSpPr>
          <p:nvPr/>
        </p:nvSpPr>
        <p:spPr bwMode="auto">
          <a:xfrm flipH="1">
            <a:off x="3429000" y="175260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35" name="Line 32"/>
          <p:cNvSpPr>
            <a:spLocks noChangeShapeType="1"/>
          </p:cNvSpPr>
          <p:nvPr/>
        </p:nvSpPr>
        <p:spPr bwMode="auto">
          <a:xfrm>
            <a:off x="5181600" y="175260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36" name="Line 33"/>
          <p:cNvSpPr>
            <a:spLocks noChangeShapeType="1"/>
          </p:cNvSpPr>
          <p:nvPr/>
        </p:nvSpPr>
        <p:spPr bwMode="auto">
          <a:xfrm>
            <a:off x="6400800" y="175260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37" name="Line 34"/>
          <p:cNvSpPr>
            <a:spLocks noChangeShapeType="1"/>
          </p:cNvSpPr>
          <p:nvPr/>
        </p:nvSpPr>
        <p:spPr bwMode="auto">
          <a:xfrm>
            <a:off x="34290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38" name="Line 35"/>
          <p:cNvSpPr>
            <a:spLocks noChangeShapeType="1"/>
          </p:cNvSpPr>
          <p:nvPr/>
        </p:nvSpPr>
        <p:spPr bwMode="auto">
          <a:xfrm>
            <a:off x="52578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39" name="Line 36"/>
          <p:cNvSpPr>
            <a:spLocks noChangeShapeType="1"/>
          </p:cNvSpPr>
          <p:nvPr/>
        </p:nvSpPr>
        <p:spPr bwMode="auto">
          <a:xfrm>
            <a:off x="74676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0" name="Line 37"/>
          <p:cNvSpPr>
            <a:spLocks noChangeShapeType="1"/>
          </p:cNvSpPr>
          <p:nvPr/>
        </p:nvSpPr>
        <p:spPr bwMode="auto">
          <a:xfrm>
            <a:off x="35052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1" name="Line 38"/>
          <p:cNvSpPr>
            <a:spLocks noChangeShapeType="1"/>
          </p:cNvSpPr>
          <p:nvPr/>
        </p:nvSpPr>
        <p:spPr bwMode="auto">
          <a:xfrm>
            <a:off x="5257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2" name="Line 39"/>
          <p:cNvSpPr>
            <a:spLocks noChangeShapeType="1"/>
          </p:cNvSpPr>
          <p:nvPr/>
        </p:nvSpPr>
        <p:spPr bwMode="auto">
          <a:xfrm>
            <a:off x="7543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3" name="Rectangle 40"/>
          <p:cNvSpPr>
            <a:spLocks noChangeArrowheads="1"/>
          </p:cNvSpPr>
          <p:nvPr/>
        </p:nvSpPr>
        <p:spPr bwMode="auto">
          <a:xfrm>
            <a:off x="2133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4" name="Text Box 41"/>
          <p:cNvSpPr txBox="1">
            <a:spLocks noChangeArrowheads="1"/>
          </p:cNvSpPr>
          <p:nvPr/>
        </p:nvSpPr>
        <p:spPr bwMode="auto">
          <a:xfrm>
            <a:off x="2057400" y="477520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Definition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79945" name="Line 42"/>
          <p:cNvSpPr>
            <a:spLocks noChangeShapeType="1"/>
          </p:cNvSpPr>
          <p:nvPr/>
        </p:nvSpPr>
        <p:spPr bwMode="auto">
          <a:xfrm>
            <a:off x="35052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6" name="Line 43"/>
          <p:cNvSpPr>
            <a:spLocks noChangeShapeType="1"/>
          </p:cNvSpPr>
          <p:nvPr/>
        </p:nvSpPr>
        <p:spPr bwMode="auto">
          <a:xfrm>
            <a:off x="52578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7" name="Line 44"/>
          <p:cNvSpPr>
            <a:spLocks noChangeShapeType="1"/>
          </p:cNvSpPr>
          <p:nvPr/>
        </p:nvSpPr>
        <p:spPr bwMode="auto">
          <a:xfrm>
            <a:off x="75438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48" name="Rectangle 45"/>
          <p:cNvSpPr>
            <a:spLocks noChangeArrowheads="1"/>
          </p:cNvSpPr>
          <p:nvPr/>
        </p:nvSpPr>
        <p:spPr bwMode="auto">
          <a:xfrm>
            <a:off x="609600" y="1447800"/>
            <a:ext cx="4648200" cy="23622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Predict</a:t>
            </a: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the meaning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the word by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putting the word part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meanings  together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Word Map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54" name="Text Box 21"/>
          <p:cNvSpPr>
            <a:spLocks noGrp="1" noChangeArrowheads="1"/>
          </p:cNvSpPr>
          <p:nvPr>
            <p:ph idx="1"/>
          </p:nvPr>
        </p:nvSpPr>
        <p:spPr>
          <a:xfrm>
            <a:off x="2057400" y="3810000"/>
            <a:ext cx="1049338" cy="2936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Prediction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7421563" y="2390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3505200" y="914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prediction</a:t>
            </a: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22098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</a:t>
            </a:r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43434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dict</a:t>
            </a:r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6477000" y="2209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ion</a:t>
            </a:r>
          </a:p>
        </p:txBody>
      </p:sp>
      <p:sp>
        <p:nvSpPr>
          <p:cNvPr id="381960" name="Rectangle 8"/>
          <p:cNvSpPr>
            <a:spLocks noChangeArrowheads="1"/>
          </p:cNvSpPr>
          <p:nvPr/>
        </p:nvSpPr>
        <p:spPr bwMode="auto">
          <a:xfrm>
            <a:off x="2209800" y="3276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before</a:t>
            </a:r>
          </a:p>
        </p:txBody>
      </p:sp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4343400" y="32797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 or speak</a:t>
            </a:r>
          </a:p>
        </p:txBody>
      </p:sp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6477000" y="3124200"/>
            <a:ext cx="1752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act, result,  or state of</a:t>
            </a: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63" name="Rectangle 11"/>
          <p:cNvSpPr>
            <a:spLocks noChangeArrowheads="1"/>
          </p:cNvSpPr>
          <p:nvPr/>
        </p:nvSpPr>
        <p:spPr bwMode="auto">
          <a:xfrm>
            <a:off x="2209800" y="4191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act of speaking before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381000" y="220980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M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A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" charset="0"/>
              </a:rPr>
              <a:t>S</a:t>
            </a:r>
            <a:r>
              <a:rPr lang="en-US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" charset="0"/>
              </a:rPr>
              <a:t>Step</a:t>
            </a: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1965" name="Rectangle 13"/>
          <p:cNvSpPr>
            <a:spLocks noChangeArrowheads="1"/>
          </p:cNvSpPr>
          <p:nvPr/>
        </p:nvSpPr>
        <p:spPr bwMode="auto">
          <a:xfrm>
            <a:off x="3581400" y="9906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66" name="Rectangle 14"/>
          <p:cNvSpPr>
            <a:spLocks noChangeArrowheads="1"/>
          </p:cNvSpPr>
          <p:nvPr/>
        </p:nvSpPr>
        <p:spPr bwMode="auto">
          <a:xfrm>
            <a:off x="21336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67" name="Rectangle 15"/>
          <p:cNvSpPr>
            <a:spLocks noChangeArrowheads="1"/>
          </p:cNvSpPr>
          <p:nvPr/>
        </p:nvSpPr>
        <p:spPr bwMode="auto">
          <a:xfrm>
            <a:off x="42672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68" name="Rectangle 16"/>
          <p:cNvSpPr>
            <a:spLocks noChangeArrowheads="1"/>
          </p:cNvSpPr>
          <p:nvPr/>
        </p:nvSpPr>
        <p:spPr bwMode="auto">
          <a:xfrm>
            <a:off x="64008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69" name="Rectangle 17"/>
          <p:cNvSpPr>
            <a:spLocks noChangeArrowheads="1"/>
          </p:cNvSpPr>
          <p:nvPr/>
        </p:nvSpPr>
        <p:spPr bwMode="auto">
          <a:xfrm>
            <a:off x="21336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70" name="Rectangle 18"/>
          <p:cNvSpPr>
            <a:spLocks noChangeArrowheads="1"/>
          </p:cNvSpPr>
          <p:nvPr/>
        </p:nvSpPr>
        <p:spPr bwMode="auto">
          <a:xfrm>
            <a:off x="42672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71" name="Rectangle 19"/>
          <p:cNvSpPr>
            <a:spLocks noChangeArrowheads="1"/>
          </p:cNvSpPr>
          <p:nvPr/>
        </p:nvSpPr>
        <p:spPr bwMode="auto">
          <a:xfrm>
            <a:off x="64008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72" name="Rectangle 20"/>
          <p:cNvSpPr>
            <a:spLocks noChangeArrowheads="1"/>
          </p:cNvSpPr>
          <p:nvPr/>
        </p:nvSpPr>
        <p:spPr bwMode="auto">
          <a:xfrm>
            <a:off x="2133600" y="4140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73" name="Text Box 22"/>
          <p:cNvSpPr txBox="1">
            <a:spLocks noChangeArrowheads="1"/>
          </p:cNvSpPr>
          <p:nvPr/>
        </p:nvSpPr>
        <p:spPr bwMode="auto">
          <a:xfrm>
            <a:off x="20574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Prefix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1974" name="Text Box 23"/>
          <p:cNvSpPr txBox="1">
            <a:spLocks noChangeArrowheads="1"/>
          </p:cNvSpPr>
          <p:nvPr/>
        </p:nvSpPr>
        <p:spPr bwMode="auto">
          <a:xfrm>
            <a:off x="41910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Root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1975" name="Text Box 24"/>
          <p:cNvSpPr txBox="1">
            <a:spLocks noChangeArrowheads="1"/>
          </p:cNvSpPr>
          <p:nvPr/>
        </p:nvSpPr>
        <p:spPr bwMode="auto">
          <a:xfrm>
            <a:off x="63246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Suffix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1976" name="Text Box 25"/>
          <p:cNvSpPr txBox="1">
            <a:spLocks noChangeArrowheads="1"/>
          </p:cNvSpPr>
          <p:nvPr/>
        </p:nvSpPr>
        <p:spPr bwMode="auto">
          <a:xfrm>
            <a:off x="2057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1977" name="Text Box 26"/>
          <p:cNvSpPr txBox="1">
            <a:spLocks noChangeArrowheads="1"/>
          </p:cNvSpPr>
          <p:nvPr/>
        </p:nvSpPr>
        <p:spPr bwMode="auto">
          <a:xfrm>
            <a:off x="4191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1978" name="Text Box 27"/>
          <p:cNvSpPr txBox="1">
            <a:spLocks noChangeArrowheads="1"/>
          </p:cNvSpPr>
          <p:nvPr/>
        </p:nvSpPr>
        <p:spPr bwMode="auto">
          <a:xfrm>
            <a:off x="6324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1979" name="Text Box 28"/>
          <p:cNvSpPr txBox="1">
            <a:spLocks noChangeArrowheads="1"/>
          </p:cNvSpPr>
          <p:nvPr/>
        </p:nvSpPr>
        <p:spPr bwMode="auto">
          <a:xfrm>
            <a:off x="3581400" y="9906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Word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1980" name="Rectangle 29"/>
          <p:cNvSpPr>
            <a:spLocks noChangeArrowheads="1"/>
          </p:cNvSpPr>
          <p:nvPr/>
        </p:nvSpPr>
        <p:spPr bwMode="auto">
          <a:xfrm>
            <a:off x="7421563" y="2314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1" name="Line 30"/>
          <p:cNvSpPr>
            <a:spLocks noChangeShapeType="1"/>
          </p:cNvSpPr>
          <p:nvPr/>
        </p:nvSpPr>
        <p:spPr bwMode="auto">
          <a:xfrm flipH="1">
            <a:off x="3429000" y="175260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2" name="Line 31"/>
          <p:cNvSpPr>
            <a:spLocks noChangeShapeType="1"/>
          </p:cNvSpPr>
          <p:nvPr/>
        </p:nvSpPr>
        <p:spPr bwMode="auto">
          <a:xfrm>
            <a:off x="5181600" y="175260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3" name="Line 32"/>
          <p:cNvSpPr>
            <a:spLocks noChangeShapeType="1"/>
          </p:cNvSpPr>
          <p:nvPr/>
        </p:nvSpPr>
        <p:spPr bwMode="auto">
          <a:xfrm>
            <a:off x="6400800" y="175260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4" name="Line 33"/>
          <p:cNvSpPr>
            <a:spLocks noChangeShapeType="1"/>
          </p:cNvSpPr>
          <p:nvPr/>
        </p:nvSpPr>
        <p:spPr bwMode="auto">
          <a:xfrm>
            <a:off x="34290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5" name="Line 34"/>
          <p:cNvSpPr>
            <a:spLocks noChangeShapeType="1"/>
          </p:cNvSpPr>
          <p:nvPr/>
        </p:nvSpPr>
        <p:spPr bwMode="auto">
          <a:xfrm>
            <a:off x="52578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6" name="Line 35"/>
          <p:cNvSpPr>
            <a:spLocks noChangeShapeType="1"/>
          </p:cNvSpPr>
          <p:nvPr/>
        </p:nvSpPr>
        <p:spPr bwMode="auto">
          <a:xfrm>
            <a:off x="74676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7" name="Line 36"/>
          <p:cNvSpPr>
            <a:spLocks noChangeShapeType="1"/>
          </p:cNvSpPr>
          <p:nvPr/>
        </p:nvSpPr>
        <p:spPr bwMode="auto">
          <a:xfrm>
            <a:off x="35052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8" name="Line 37"/>
          <p:cNvSpPr>
            <a:spLocks noChangeShapeType="1"/>
          </p:cNvSpPr>
          <p:nvPr/>
        </p:nvSpPr>
        <p:spPr bwMode="auto">
          <a:xfrm>
            <a:off x="5257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89" name="Line 38"/>
          <p:cNvSpPr>
            <a:spLocks noChangeShapeType="1"/>
          </p:cNvSpPr>
          <p:nvPr/>
        </p:nvSpPr>
        <p:spPr bwMode="auto">
          <a:xfrm>
            <a:off x="7543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90" name="Rectangle 39"/>
          <p:cNvSpPr>
            <a:spLocks noChangeArrowheads="1"/>
          </p:cNvSpPr>
          <p:nvPr/>
        </p:nvSpPr>
        <p:spPr bwMode="auto">
          <a:xfrm>
            <a:off x="2133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91" name="Text Box 40"/>
          <p:cNvSpPr txBox="1">
            <a:spLocks noChangeArrowheads="1"/>
          </p:cNvSpPr>
          <p:nvPr/>
        </p:nvSpPr>
        <p:spPr bwMode="auto">
          <a:xfrm>
            <a:off x="2057400" y="477520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Definition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81992" name="Line 41"/>
          <p:cNvSpPr>
            <a:spLocks noChangeShapeType="1"/>
          </p:cNvSpPr>
          <p:nvPr/>
        </p:nvSpPr>
        <p:spPr bwMode="auto">
          <a:xfrm>
            <a:off x="35052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93" name="Line 42"/>
          <p:cNvSpPr>
            <a:spLocks noChangeShapeType="1"/>
          </p:cNvSpPr>
          <p:nvPr/>
        </p:nvSpPr>
        <p:spPr bwMode="auto">
          <a:xfrm>
            <a:off x="5257800" y="4800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94" name="Line 43"/>
          <p:cNvSpPr>
            <a:spLocks noChangeShapeType="1"/>
          </p:cNvSpPr>
          <p:nvPr/>
        </p:nvSpPr>
        <p:spPr bwMode="auto">
          <a:xfrm>
            <a:off x="75438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95" name="Rectangle 44"/>
          <p:cNvSpPr>
            <a:spLocks noChangeArrowheads="1"/>
          </p:cNvSpPr>
          <p:nvPr/>
        </p:nvSpPr>
        <p:spPr bwMode="auto">
          <a:xfrm>
            <a:off x="2209800" y="5105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something foretold; a prophecy</a:t>
            </a:r>
          </a:p>
        </p:txBody>
      </p:sp>
      <p:sp>
        <p:nvSpPr>
          <p:cNvPr id="381996" name="Rectangle 45"/>
          <p:cNvSpPr>
            <a:spLocks noChangeArrowheads="1"/>
          </p:cNvSpPr>
          <p:nvPr/>
        </p:nvSpPr>
        <p:spPr bwMode="auto">
          <a:xfrm>
            <a:off x="2133600" y="5029200"/>
            <a:ext cx="6172200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97" name="Rectangle 46"/>
          <p:cNvSpPr>
            <a:spLocks noChangeArrowheads="1"/>
          </p:cNvSpPr>
          <p:nvPr/>
        </p:nvSpPr>
        <p:spPr bwMode="auto">
          <a:xfrm>
            <a:off x="609600" y="1600200"/>
            <a:ext cx="5181600" cy="23622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See</a:t>
            </a: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if your prediction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 correct by checking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the dictionary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 someone</a:t>
            </a:r>
          </a:p>
        </p:txBody>
      </p:sp>
      <p:sp>
        <p:nvSpPr>
          <p:cNvPr id="381998" name="AutoShape 47"/>
          <p:cNvSpPr>
            <a:spLocks noChangeArrowheads="1"/>
          </p:cNvSpPr>
          <p:nvPr/>
        </p:nvSpPr>
        <p:spPr bwMode="auto">
          <a:xfrm rot="5400000">
            <a:off x="685800" y="4343400"/>
            <a:ext cx="17526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1999" name="TextBox 47"/>
          <p:cNvSpPr txBox="1">
            <a:spLocks noChangeArrowheads="1"/>
          </p:cNvSpPr>
          <p:nvPr/>
        </p:nvSpPr>
        <p:spPr bwMode="auto">
          <a:xfrm>
            <a:off x="8763000" y="5791200"/>
            <a:ext cx="38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2"/>
          <p:cNvSpPr>
            <a:spLocks noChangeShapeType="1"/>
          </p:cNvSpPr>
          <p:nvPr/>
        </p:nvSpPr>
        <p:spPr bwMode="auto">
          <a:xfrm>
            <a:off x="4648200" y="3028951"/>
            <a:ext cx="1917700" cy="6512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34" name="Oval 3"/>
          <p:cNvSpPr>
            <a:spLocks noChangeArrowheads="1"/>
          </p:cNvSpPr>
          <p:nvPr/>
        </p:nvSpPr>
        <p:spPr bwMode="auto">
          <a:xfrm>
            <a:off x="4495801" y="3657601"/>
            <a:ext cx="4367213" cy="2051447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1447801" y="2433876"/>
            <a:ext cx="3681413" cy="700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1439864" y="195944"/>
            <a:ext cx="6967537" cy="1389342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What is a Strategy?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000250"/>
            <a:ext cx="7772400" cy="314325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An individual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s approach to a task is called a</a:t>
            </a:r>
          </a:p>
          <a:p>
            <a:pPr eaLnBrk="1" hangingPunct="1">
              <a:lnSpc>
                <a:spcPct val="75000"/>
              </a:lnSpc>
              <a:buFont typeface="Wingdings" charset="0"/>
              <a:buNone/>
            </a:pPr>
            <a:r>
              <a:rPr lang="en-US" sz="4950" b="1" dirty="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100" b="1" dirty="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 </a:t>
            </a:r>
            <a:r>
              <a:rPr lang="en-US" sz="4950" b="1" dirty="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strategy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913393" y="4093754"/>
            <a:ext cx="3752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It includes how a person thinks and acts when planning, executing, and evaluating performance on a task and its outcomes.</a:t>
            </a:r>
          </a:p>
        </p:txBody>
      </p:sp>
    </p:spTree>
    <p:extLst>
      <p:ext uri="{BB962C8B-B14F-4D97-AF65-F5344CB8AC3E}">
        <p14:creationId xmlns:p14="http://schemas.microsoft.com/office/powerpoint/2010/main" val="1814449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Word Map-MODEL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02" name="Text Box 48"/>
          <p:cNvSpPr>
            <a:spLocks noGrp="1" noChangeArrowheads="1"/>
          </p:cNvSpPr>
          <p:nvPr>
            <p:ph idx="1"/>
          </p:nvPr>
        </p:nvSpPr>
        <p:spPr>
          <a:xfrm>
            <a:off x="2057400" y="3886200"/>
            <a:ext cx="990600" cy="2667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Prediction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03" name="Rectangle 20"/>
          <p:cNvSpPr>
            <a:spLocks noChangeArrowheads="1"/>
          </p:cNvSpPr>
          <p:nvPr/>
        </p:nvSpPr>
        <p:spPr bwMode="auto">
          <a:xfrm>
            <a:off x="7421563" y="2390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04" name="Rectangle 30"/>
          <p:cNvSpPr>
            <a:spLocks noChangeArrowheads="1"/>
          </p:cNvSpPr>
          <p:nvPr/>
        </p:nvSpPr>
        <p:spPr bwMode="auto">
          <a:xfrm>
            <a:off x="3733800" y="990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prediction</a:t>
            </a:r>
          </a:p>
        </p:txBody>
      </p:sp>
      <p:sp>
        <p:nvSpPr>
          <p:cNvPr id="384005" name="Rectangle 31"/>
          <p:cNvSpPr>
            <a:spLocks noChangeArrowheads="1"/>
          </p:cNvSpPr>
          <p:nvPr/>
        </p:nvSpPr>
        <p:spPr bwMode="auto">
          <a:xfrm>
            <a:off x="22098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pre</a:t>
            </a:r>
          </a:p>
        </p:txBody>
      </p:sp>
      <p:sp>
        <p:nvSpPr>
          <p:cNvPr id="384006" name="Rectangle 32"/>
          <p:cNvSpPr>
            <a:spLocks noChangeArrowheads="1"/>
          </p:cNvSpPr>
          <p:nvPr/>
        </p:nvSpPr>
        <p:spPr bwMode="auto">
          <a:xfrm>
            <a:off x="4343400" y="22209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dict</a:t>
            </a: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07" name="Rectangle 33"/>
          <p:cNvSpPr>
            <a:spLocks noChangeArrowheads="1"/>
          </p:cNvSpPr>
          <p:nvPr/>
        </p:nvSpPr>
        <p:spPr bwMode="auto">
          <a:xfrm>
            <a:off x="6477000" y="2209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ion</a:t>
            </a:r>
          </a:p>
        </p:txBody>
      </p:sp>
      <p:sp>
        <p:nvSpPr>
          <p:cNvPr id="384008" name="Rectangle 34"/>
          <p:cNvSpPr>
            <a:spLocks noChangeArrowheads="1"/>
          </p:cNvSpPr>
          <p:nvPr/>
        </p:nvSpPr>
        <p:spPr bwMode="auto">
          <a:xfrm>
            <a:off x="2209800" y="3276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before</a:t>
            </a:r>
          </a:p>
        </p:txBody>
      </p:sp>
      <p:sp>
        <p:nvSpPr>
          <p:cNvPr id="384009" name="Rectangle 35"/>
          <p:cNvSpPr>
            <a:spLocks noChangeArrowheads="1"/>
          </p:cNvSpPr>
          <p:nvPr/>
        </p:nvSpPr>
        <p:spPr bwMode="auto">
          <a:xfrm>
            <a:off x="4343400" y="32797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 or speak</a:t>
            </a:r>
          </a:p>
        </p:txBody>
      </p:sp>
      <p:sp>
        <p:nvSpPr>
          <p:cNvPr id="384010" name="Rectangle 36"/>
          <p:cNvSpPr>
            <a:spLocks noChangeArrowheads="1"/>
          </p:cNvSpPr>
          <p:nvPr/>
        </p:nvSpPr>
        <p:spPr bwMode="auto">
          <a:xfrm>
            <a:off x="6477000" y="3124200"/>
            <a:ext cx="1752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act, result,  or state of</a:t>
            </a:r>
            <a:endParaRPr lang="en-US" sz="2400" dirty="0">
              <a:solidFill>
                <a:srgbClr val="008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11" name="Rectangle 37"/>
          <p:cNvSpPr>
            <a:spLocks noChangeArrowheads="1"/>
          </p:cNvSpPr>
          <p:nvPr/>
        </p:nvSpPr>
        <p:spPr bwMode="auto">
          <a:xfrm>
            <a:off x="2209800" y="4191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act of </a:t>
            </a:r>
            <a:r>
              <a:rPr lang="en-US" sz="2400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speaking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Times" charset="0"/>
                <a:ea typeface="ＭＳ Ｐゴシック" charset="0"/>
                <a:cs typeface="ＭＳ Ｐゴシック" charset="0"/>
              </a:rPr>
              <a:t>before</a:t>
            </a:r>
          </a:p>
        </p:txBody>
      </p:sp>
      <p:sp>
        <p:nvSpPr>
          <p:cNvPr id="384012" name="Text Box 39"/>
          <p:cNvSpPr txBox="1">
            <a:spLocks noChangeArrowheads="1"/>
          </p:cNvSpPr>
          <p:nvPr/>
        </p:nvSpPr>
        <p:spPr bwMode="auto">
          <a:xfrm>
            <a:off x="381000" y="2209800"/>
            <a:ext cx="1676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" charset="0"/>
              </a:rPr>
              <a:t>Step</a:t>
            </a:r>
            <a:endParaRPr lang="en-US" dirty="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" charset="0"/>
              </a:rPr>
              <a:t>Step</a:t>
            </a:r>
            <a:endParaRPr lang="en-US" dirty="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" charset="0"/>
              </a:rPr>
              <a:t>Step</a:t>
            </a:r>
            <a:endParaRPr lang="en-US" dirty="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" charset="0"/>
              </a:rPr>
              <a:t>Step</a:t>
            </a:r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4013" name="Rectangle 40"/>
          <p:cNvSpPr>
            <a:spLocks noChangeArrowheads="1"/>
          </p:cNvSpPr>
          <p:nvPr/>
        </p:nvSpPr>
        <p:spPr bwMode="auto">
          <a:xfrm>
            <a:off x="3581400" y="9906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14" name="Rectangle 41"/>
          <p:cNvSpPr>
            <a:spLocks noChangeArrowheads="1"/>
          </p:cNvSpPr>
          <p:nvPr/>
        </p:nvSpPr>
        <p:spPr bwMode="auto">
          <a:xfrm>
            <a:off x="21336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15" name="Rectangle 42"/>
          <p:cNvSpPr>
            <a:spLocks noChangeArrowheads="1"/>
          </p:cNvSpPr>
          <p:nvPr/>
        </p:nvSpPr>
        <p:spPr bwMode="auto">
          <a:xfrm>
            <a:off x="42672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16" name="Rectangle 43"/>
          <p:cNvSpPr>
            <a:spLocks noChangeArrowheads="1"/>
          </p:cNvSpPr>
          <p:nvPr/>
        </p:nvSpPr>
        <p:spPr bwMode="auto">
          <a:xfrm>
            <a:off x="6400800" y="2133600"/>
            <a:ext cx="19081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17" name="Rectangle 44"/>
          <p:cNvSpPr>
            <a:spLocks noChangeArrowheads="1"/>
          </p:cNvSpPr>
          <p:nvPr/>
        </p:nvSpPr>
        <p:spPr bwMode="auto">
          <a:xfrm>
            <a:off x="21336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18" name="Rectangle 45"/>
          <p:cNvSpPr>
            <a:spLocks noChangeArrowheads="1"/>
          </p:cNvSpPr>
          <p:nvPr/>
        </p:nvSpPr>
        <p:spPr bwMode="auto">
          <a:xfrm>
            <a:off x="42672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19" name="Rectangle 46"/>
          <p:cNvSpPr>
            <a:spLocks noChangeArrowheads="1"/>
          </p:cNvSpPr>
          <p:nvPr/>
        </p:nvSpPr>
        <p:spPr bwMode="auto">
          <a:xfrm>
            <a:off x="6400800" y="3149600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20" name="Rectangle 47"/>
          <p:cNvSpPr>
            <a:spLocks noChangeArrowheads="1"/>
          </p:cNvSpPr>
          <p:nvPr/>
        </p:nvSpPr>
        <p:spPr bwMode="auto">
          <a:xfrm>
            <a:off x="2133600" y="4140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21" name="Text Box 49"/>
          <p:cNvSpPr txBox="1">
            <a:spLocks noChangeArrowheads="1"/>
          </p:cNvSpPr>
          <p:nvPr/>
        </p:nvSpPr>
        <p:spPr bwMode="auto">
          <a:xfrm>
            <a:off x="20574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Prefix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4022" name="Text Box 50"/>
          <p:cNvSpPr txBox="1">
            <a:spLocks noChangeArrowheads="1"/>
          </p:cNvSpPr>
          <p:nvPr/>
        </p:nvSpPr>
        <p:spPr bwMode="auto">
          <a:xfrm>
            <a:off x="41910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Root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4023" name="Text Box 51"/>
          <p:cNvSpPr txBox="1">
            <a:spLocks noChangeArrowheads="1"/>
          </p:cNvSpPr>
          <p:nvPr/>
        </p:nvSpPr>
        <p:spPr bwMode="auto">
          <a:xfrm>
            <a:off x="6324600" y="19050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Suffix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4024" name="Text Box 52"/>
          <p:cNvSpPr txBox="1">
            <a:spLocks noChangeArrowheads="1"/>
          </p:cNvSpPr>
          <p:nvPr/>
        </p:nvSpPr>
        <p:spPr bwMode="auto">
          <a:xfrm>
            <a:off x="2057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4025" name="Text Box 53"/>
          <p:cNvSpPr txBox="1">
            <a:spLocks noChangeArrowheads="1"/>
          </p:cNvSpPr>
          <p:nvPr/>
        </p:nvSpPr>
        <p:spPr bwMode="auto">
          <a:xfrm>
            <a:off x="4191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4026" name="Text Box 54"/>
          <p:cNvSpPr txBox="1">
            <a:spLocks noChangeArrowheads="1"/>
          </p:cNvSpPr>
          <p:nvPr/>
        </p:nvSpPr>
        <p:spPr bwMode="auto">
          <a:xfrm>
            <a:off x="6324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Meaning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4027" name="Text Box 55"/>
          <p:cNvSpPr txBox="1">
            <a:spLocks noChangeArrowheads="1"/>
          </p:cNvSpPr>
          <p:nvPr/>
        </p:nvSpPr>
        <p:spPr bwMode="auto">
          <a:xfrm>
            <a:off x="3581400" y="990600"/>
            <a:ext cx="915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Word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84028" name="Rectangle 56"/>
          <p:cNvSpPr>
            <a:spLocks noChangeArrowheads="1"/>
          </p:cNvSpPr>
          <p:nvPr/>
        </p:nvSpPr>
        <p:spPr bwMode="auto">
          <a:xfrm>
            <a:off x="7421563" y="2314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29" name="Line 57"/>
          <p:cNvSpPr>
            <a:spLocks noChangeShapeType="1"/>
          </p:cNvSpPr>
          <p:nvPr/>
        </p:nvSpPr>
        <p:spPr bwMode="auto">
          <a:xfrm flipH="1">
            <a:off x="3429000" y="1752600"/>
            <a:ext cx="6873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0" name="Line 58"/>
          <p:cNvSpPr>
            <a:spLocks noChangeShapeType="1"/>
          </p:cNvSpPr>
          <p:nvPr/>
        </p:nvSpPr>
        <p:spPr bwMode="auto">
          <a:xfrm>
            <a:off x="5181600" y="1752600"/>
            <a:ext cx="15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1" name="Line 59"/>
          <p:cNvSpPr>
            <a:spLocks noChangeShapeType="1"/>
          </p:cNvSpPr>
          <p:nvPr/>
        </p:nvSpPr>
        <p:spPr bwMode="auto">
          <a:xfrm>
            <a:off x="6400800" y="1752600"/>
            <a:ext cx="839788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2" name="Line 60"/>
          <p:cNvSpPr>
            <a:spLocks noChangeShapeType="1"/>
          </p:cNvSpPr>
          <p:nvPr/>
        </p:nvSpPr>
        <p:spPr bwMode="auto">
          <a:xfrm>
            <a:off x="34290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3" name="Line 61"/>
          <p:cNvSpPr>
            <a:spLocks noChangeShapeType="1"/>
          </p:cNvSpPr>
          <p:nvPr/>
        </p:nvSpPr>
        <p:spPr bwMode="auto">
          <a:xfrm>
            <a:off x="59436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4" name="Line 62"/>
          <p:cNvSpPr>
            <a:spLocks noChangeShapeType="1"/>
          </p:cNvSpPr>
          <p:nvPr/>
        </p:nvSpPr>
        <p:spPr bwMode="auto">
          <a:xfrm>
            <a:off x="7924800" y="28956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5" name="Line 63"/>
          <p:cNvSpPr>
            <a:spLocks noChangeShapeType="1"/>
          </p:cNvSpPr>
          <p:nvPr/>
        </p:nvSpPr>
        <p:spPr bwMode="auto">
          <a:xfrm>
            <a:off x="35052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6" name="Line 64"/>
          <p:cNvSpPr>
            <a:spLocks noChangeShapeType="1"/>
          </p:cNvSpPr>
          <p:nvPr/>
        </p:nvSpPr>
        <p:spPr bwMode="auto">
          <a:xfrm>
            <a:off x="59436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7" name="Line 65"/>
          <p:cNvSpPr>
            <a:spLocks noChangeShapeType="1"/>
          </p:cNvSpPr>
          <p:nvPr/>
        </p:nvSpPr>
        <p:spPr bwMode="auto">
          <a:xfrm>
            <a:off x="7543800" y="3886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8" name="Rectangle 66"/>
          <p:cNvSpPr>
            <a:spLocks noChangeArrowheads="1"/>
          </p:cNvSpPr>
          <p:nvPr/>
        </p:nvSpPr>
        <p:spPr bwMode="auto">
          <a:xfrm>
            <a:off x="2133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39" name="Text Box 67"/>
          <p:cNvSpPr txBox="1">
            <a:spLocks noChangeArrowheads="1"/>
          </p:cNvSpPr>
          <p:nvPr/>
        </p:nvSpPr>
        <p:spPr bwMode="auto">
          <a:xfrm>
            <a:off x="2057400" y="477520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Definition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84040" name="Line 68"/>
          <p:cNvSpPr>
            <a:spLocks noChangeShapeType="1"/>
          </p:cNvSpPr>
          <p:nvPr/>
        </p:nvSpPr>
        <p:spPr bwMode="auto">
          <a:xfrm>
            <a:off x="37338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41" name="Line 69"/>
          <p:cNvSpPr>
            <a:spLocks noChangeShapeType="1"/>
          </p:cNvSpPr>
          <p:nvPr/>
        </p:nvSpPr>
        <p:spPr bwMode="auto">
          <a:xfrm>
            <a:off x="59436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42" name="Line 70"/>
          <p:cNvSpPr>
            <a:spLocks noChangeShapeType="1"/>
          </p:cNvSpPr>
          <p:nvPr/>
        </p:nvSpPr>
        <p:spPr bwMode="auto">
          <a:xfrm>
            <a:off x="7543800" y="4775200"/>
            <a:ext cx="1588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43" name="Rectangle 71"/>
          <p:cNvSpPr>
            <a:spLocks noChangeArrowheads="1"/>
          </p:cNvSpPr>
          <p:nvPr/>
        </p:nvSpPr>
        <p:spPr bwMode="auto">
          <a:xfrm>
            <a:off x="2209800" y="5105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something foretold; a prophecy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/>
      <p:bldP spid="384005" grpId="0"/>
      <p:bldP spid="384006" grpId="0"/>
      <p:bldP spid="384007" grpId="0"/>
      <p:bldP spid="384008" grpId="1"/>
      <p:bldP spid="384009" grpId="1"/>
      <p:bldP spid="384010" grpId="1"/>
      <p:bldP spid="384011" grpId="1"/>
      <p:bldP spid="38404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Word Mapping Activity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60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your partner, map the following words:</a:t>
            </a:r>
          </a:p>
          <a:p>
            <a:pPr marL="230188" indent="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• 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circumspection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•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telepathy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0" eaLnBrk="1" hangingPunct="1">
              <a:spcAft>
                <a:spcPct val="20000"/>
              </a:spcAft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• 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transmitter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Memory Table</a:t>
            </a:r>
          </a:p>
        </p:txBody>
      </p:sp>
      <p:graphicFrame>
        <p:nvGraphicFramePr>
          <p:cNvPr id="64514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930525" y="1371600"/>
          <a:ext cx="34337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5" imgW="5892800" imgH="7975600" progId="Word.Document.8">
                  <p:embed/>
                </p:oleObj>
              </mc:Choice>
              <mc:Fallback>
                <p:oleObj name="Document" r:id="rId5" imgW="5892800" imgH="797560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371600"/>
                        <a:ext cx="343376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0" y="2325686"/>
            <a:ext cx="167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DC5A21">
                    <a:lumMod val="7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 dirty="0" err="1">
                <a:solidFill>
                  <a:srgbClr val="DC5A21">
                    <a:lumMod val="7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tion</a:t>
            </a:r>
            <a:endParaRPr lang="en-US" sz="3600" dirty="0">
              <a:solidFill>
                <a:srgbClr val="DC5A21">
                  <a:lumMod val="75000"/>
                </a:srgb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6" name="TextBox 2"/>
          <p:cNvSpPr txBox="1">
            <a:spLocks noChangeArrowheads="1"/>
          </p:cNvSpPr>
          <p:nvPr/>
        </p:nvSpPr>
        <p:spPr bwMode="auto">
          <a:xfrm>
            <a:off x="4593432" y="2219325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A54319"/>
                </a:solidFill>
              </a:rPr>
              <a:t>act, result, state of</a:t>
            </a:r>
          </a:p>
        </p:txBody>
      </p:sp>
      <p:sp>
        <p:nvSpPr>
          <p:cNvPr id="64517" name="TextBox 3"/>
          <p:cNvSpPr txBox="1">
            <a:spLocks noChangeArrowheads="1"/>
          </p:cNvSpPr>
          <p:nvPr/>
        </p:nvSpPr>
        <p:spPr bwMode="auto">
          <a:xfrm>
            <a:off x="2362200" y="44958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A54319"/>
                </a:solidFill>
              </a:rPr>
              <a:t>evaporation</a:t>
            </a:r>
          </a:p>
        </p:txBody>
      </p:sp>
      <p:pic>
        <p:nvPicPr>
          <p:cNvPr id="6451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4209222"/>
            <a:ext cx="167163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Self-Test- p.38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6900"/>
            <a:ext cx="7772400" cy="3962400"/>
          </a:xfrm>
        </p:spPr>
        <p:txBody>
          <a:bodyPr/>
          <a:lstStyle/>
          <a:p>
            <a:r>
              <a:rPr lang="en-US" dirty="0"/>
              <a:t>1- Say the word part.</a:t>
            </a:r>
          </a:p>
          <a:p>
            <a:pPr lvl="1"/>
            <a:r>
              <a:rPr lang="en-US" dirty="0"/>
              <a:t>What is the memory word?</a:t>
            </a:r>
          </a:p>
          <a:p>
            <a:pPr marL="457200" lvl="1" indent="0">
              <a:buNone/>
            </a:pPr>
            <a:r>
              <a:rPr lang="en-US" dirty="0"/>
              <a:t>2- Say the  Memory Word.</a:t>
            </a:r>
          </a:p>
          <a:p>
            <a:pPr lvl="1">
              <a:buFontTx/>
              <a:buChar char="-"/>
            </a:pPr>
            <a:r>
              <a:rPr lang="en-US" dirty="0"/>
              <a:t>What is the picture for the memory word?</a:t>
            </a:r>
          </a:p>
          <a:p>
            <a:pPr marL="457200" lvl="1" indent="0">
              <a:buNone/>
            </a:pPr>
            <a:r>
              <a:rPr lang="en-US" dirty="0"/>
              <a:t>3-Say something about the picture.</a:t>
            </a:r>
          </a:p>
          <a:p>
            <a:pPr marL="457200" lvl="1" indent="0">
              <a:buNone/>
            </a:pPr>
            <a:r>
              <a:rPr lang="en-US" dirty="0"/>
              <a:t>	What is the meaning of my word part?</a:t>
            </a:r>
          </a:p>
          <a:p>
            <a:pPr marL="457200" lvl="1" indent="0">
              <a:buNone/>
            </a:pPr>
            <a:r>
              <a:rPr lang="en-US" dirty="0"/>
              <a:t>4- Say the meaning of the word part.</a:t>
            </a:r>
          </a:p>
          <a:p>
            <a:pPr marL="457200" lvl="1" indent="0">
              <a:buNone/>
            </a:pPr>
            <a:r>
              <a:rPr lang="en-US" dirty="0"/>
              <a:t>Check to see if you are correct.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Mastery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7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Completion of Word Maps and Memory Tables as assigned.</a:t>
            </a:r>
          </a:p>
        </p:txBody>
      </p:sp>
      <p:sp>
        <p:nvSpPr>
          <p:cNvPr id="397315" name="TextBox 3"/>
          <p:cNvSpPr txBox="1">
            <a:spLocks noChangeArrowheads="1"/>
          </p:cNvSpPr>
          <p:nvPr/>
        </p:nvSpPr>
        <p:spPr bwMode="auto">
          <a:xfrm>
            <a:off x="8763000" y="5791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 Monitoring Tool for Word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7417"/>
            <a:ext cx="7772400" cy="4328583"/>
          </a:xfrm>
        </p:spPr>
        <p:txBody>
          <a:bodyPr/>
          <a:lstStyle/>
          <a:p>
            <a:r>
              <a:rPr lang="en-US" dirty="0"/>
              <a:t>Aligns with your instruction</a:t>
            </a:r>
          </a:p>
          <a:p>
            <a:r>
              <a:rPr lang="en-US" dirty="0"/>
              <a:t>Ongoing progress and trends</a:t>
            </a:r>
          </a:p>
          <a:p>
            <a:r>
              <a:rPr lang="en-US" dirty="0"/>
              <a:t>Shape student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the Word Mapping PMT File sent ahead of time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>
                <a:solidFill>
                  <a:srgbClr val="FF0000"/>
                </a:solidFill>
              </a:rPr>
              <a:t>See PM Tool Instructions Handout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B8750-1C29-7340-BBA3-D7988A065E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0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Student Graph: End Result</a:t>
            </a:r>
          </a:p>
        </p:txBody>
      </p:sp>
      <p:pic>
        <p:nvPicPr>
          <p:cNvPr id="18" name="Content Placeholder 17" descr="Screen Shot 2016-09-15 at 1.42.4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5190"/>
          <a:stretch>
            <a:fillRect/>
          </a:stretch>
        </p:blipFill>
        <p:spPr>
          <a:xfrm>
            <a:off x="685800" y="1608667"/>
            <a:ext cx="7772400" cy="44873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B8750-1C29-7340-BBA3-D7988A065E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Callout 1 (Accent Bar) 10"/>
          <p:cNvSpPr/>
          <p:nvPr/>
        </p:nvSpPr>
        <p:spPr bwMode="auto">
          <a:xfrm>
            <a:off x="4169833" y="4953000"/>
            <a:ext cx="914400" cy="612648"/>
          </a:xfrm>
          <a:prstGeom prst="accentCallout1">
            <a:avLst>
              <a:gd name="adj1" fmla="val -160907"/>
              <a:gd name="adj2" fmla="val -14120"/>
              <a:gd name="adj3" fmla="val 112500"/>
              <a:gd name="adj4" fmla="val -38333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1" charset="0"/>
            </a:endParaRPr>
          </a:p>
        </p:txBody>
      </p:sp>
      <p:sp>
        <p:nvSpPr>
          <p:cNvPr id="12" name="Line Callout 1 (Accent Bar) 11"/>
          <p:cNvSpPr/>
          <p:nvPr/>
        </p:nvSpPr>
        <p:spPr bwMode="auto">
          <a:xfrm>
            <a:off x="3608917" y="3503083"/>
            <a:ext cx="1365250" cy="634999"/>
          </a:xfrm>
          <a:prstGeom prst="accentCallout1">
            <a:avLst>
              <a:gd name="adj1" fmla="val -245553"/>
              <a:gd name="adj2" fmla="val 97166"/>
              <a:gd name="adj3" fmla="val -201900"/>
              <a:gd name="adj4" fmla="val 90978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rPr>
              <a:t>Trends &amp;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rPr>
              <a:t> Feedback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80833" y="3048001"/>
            <a:ext cx="1481668" cy="889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rPr>
              <a:t>Student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rPr>
              <a:t>Motivatio</a:t>
            </a:r>
            <a:r>
              <a:rPr lang="en-US" sz="1400" dirty="0">
                <a:latin typeface="Times New Roman" pitchFamily="-111" charset="0"/>
              </a:rPr>
              <a:t>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Parts of Instruction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6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43434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Part I: Pretest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Part II: Introducing Morphemes and the Strategy</a:t>
            </a:r>
          </a:p>
          <a:p>
            <a:pPr eaLnBrk="1" hangingPunct="1">
              <a:spcAft>
                <a:spcPct val="10000"/>
              </a:spcAft>
            </a:pP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Part III: Practicing the Strategy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Aft>
                <a:spcPct val="10000"/>
              </a:spcAft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Part IV: Posttest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Part V: Ensuring Students Use the Strategy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63" name="TextBox 3"/>
          <p:cNvSpPr txBox="1">
            <a:spLocks noChangeArrowheads="1"/>
          </p:cNvSpPr>
          <p:nvPr/>
        </p:nvSpPr>
        <p:spPr bwMode="auto">
          <a:xfrm>
            <a:off x="8763000" y="5791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454025"/>
            <a:ext cx="7340600" cy="917575"/>
          </a:xfrm>
        </p:spPr>
        <p:txBody>
          <a:bodyPr/>
          <a:lstStyle/>
          <a:p>
            <a:pPr eaLnBrk="1" hangingPunct="1"/>
            <a:r>
              <a:rPr lang="en-US" sz="3800" b="1" dirty="0">
                <a:latin typeface="Arial" charset="0"/>
                <a:ea typeface="ＭＳ Ｐゴシック" charset="0"/>
                <a:cs typeface="ＭＳ Ｐゴシック" charset="0"/>
              </a:rPr>
              <a:t>Generic Practice Lesson Format (p.40-44)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772400" cy="44958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Introduce the Word Parts Table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(p.45, 114)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Conduct the Paragraph Activity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(p.147)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Conduct the Word-Part Activity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(p.114)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Discuss 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tricksters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(p.115)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Conduct the Prediction Activity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(p.147)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Have the students make Memory Tables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(p.146)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Conduct the Word Mapping Activity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(p.145)</a:t>
            </a:r>
          </a:p>
          <a:p>
            <a:pPr eaLnBrk="1" hangingPunct="1">
              <a:spcAft>
                <a:spcPct val="10000"/>
              </a:spcAft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Administer the quiz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(p.165)</a:t>
            </a:r>
          </a:p>
        </p:txBody>
      </p:sp>
      <p:pic>
        <p:nvPicPr>
          <p:cNvPr id="4" name="Content Placeholder 6" descr="stk19976bo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19" r="-46759"/>
          <a:stretch/>
        </p:blipFill>
        <p:spPr bwMode="auto">
          <a:xfrm>
            <a:off x="7026573" y="0"/>
            <a:ext cx="2267709" cy="16604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Introduce the Word Parts Table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130170" name="Group 122"/>
          <p:cNvGraphicFramePr>
            <a:graphicFrameLocks noGrp="1"/>
          </p:cNvGraphicFramePr>
          <p:nvPr/>
        </p:nvGraphicFramePr>
        <p:xfrm>
          <a:off x="533400" y="1905000"/>
          <a:ext cx="8153400" cy="2743200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1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56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Prefix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Meaning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Examples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un-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not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un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happy,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un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answered,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un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healthy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in-, im-, il-, ir-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not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in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direct,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 im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possible,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 il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legal,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ir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regular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dis-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not, apart, away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dis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ability,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dis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locate,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dis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6434667" y="158750"/>
            <a:ext cx="1729316" cy="603250"/>
          </a:xfrm>
          <a:prstGeom prst="wedgeRoundRectCallou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Start Here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91440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TextBox 2"/>
          <p:cNvSpPr txBox="1">
            <a:spLocks noChangeArrowheads="1"/>
          </p:cNvSpPr>
          <p:nvPr/>
        </p:nvSpPr>
        <p:spPr bwMode="auto">
          <a:xfrm>
            <a:off x="1155700" y="355600"/>
            <a:ext cx="749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Calibri" charset="0"/>
              </a:rPr>
              <a:t>           </a:t>
            </a:r>
            <a:r>
              <a:rPr lang="en-US" sz="3200">
                <a:solidFill>
                  <a:srgbClr val="000000"/>
                </a:solidFill>
                <a:latin typeface="Calibri" charset="0"/>
              </a:rPr>
              <a:t>LEARNING STRATEGIES CURRICULUM</a:t>
            </a:r>
          </a:p>
        </p:txBody>
      </p:sp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5560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Left Arrow 1"/>
          <p:cNvSpPr/>
          <p:nvPr/>
        </p:nvSpPr>
        <p:spPr bwMode="auto">
          <a:xfrm>
            <a:off x="1155700" y="2021417"/>
            <a:ext cx="632883" cy="1968500"/>
          </a:xfrm>
          <a:prstGeom prst="curved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8" name="Picture 7" descr="IMG_0988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9" y="0"/>
            <a:ext cx="7358691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7217833" y="497417"/>
            <a:ext cx="1756834" cy="878416"/>
          </a:xfrm>
          <a:prstGeom prst="wedgeRoundRectCallout">
            <a:avLst>
              <a:gd name="adj1" fmla="val -154276"/>
              <a:gd name="adj2" fmla="val 75146"/>
              <a:gd name="adj3" fmla="val 16667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Paragraph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255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8" name="Picture 7" descr="IMG_0988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9" y="0"/>
            <a:ext cx="7358691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7263113" y="2317749"/>
            <a:ext cx="1756834" cy="1026583"/>
          </a:xfrm>
          <a:prstGeom prst="wedgeRoundRectCallout">
            <a:avLst>
              <a:gd name="adj1" fmla="val -106083"/>
              <a:gd name="adj2" fmla="val 27732"/>
              <a:gd name="adj3" fmla="val 16667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Word-Part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137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Tree with Tricksters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36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4839" r="4578" b="12903"/>
          <a:stretch>
            <a:fillRect/>
          </a:stretch>
        </p:blipFill>
        <p:spPr bwMode="auto">
          <a:xfrm>
            <a:off x="2449513" y="990600"/>
            <a:ext cx="41036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 bwMode="auto">
          <a:xfrm>
            <a:off x="7154333" y="243417"/>
            <a:ext cx="1877484" cy="1524000"/>
          </a:xfrm>
          <a:prstGeom prst="cloudCallout">
            <a:avLst>
              <a:gd name="adj1" fmla="val -101434"/>
              <a:gd name="adj2" fmla="val 99543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 Think about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tricksters!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Kansas Center for Research on Learning 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800EC-3B90-0C4E-9048-AD12874701B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8" name="Picture 7" descr="IMG_0988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9" y="0"/>
            <a:ext cx="7358691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7263113" y="4402667"/>
            <a:ext cx="1756834" cy="1121833"/>
          </a:xfrm>
          <a:prstGeom prst="wedgeRoundRectCallout">
            <a:avLst>
              <a:gd name="adj1" fmla="val -106083"/>
              <a:gd name="adj2" fmla="val 27732"/>
              <a:gd name="adj3" fmla="val 16667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Prediction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0690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Sheets-</a:t>
            </a:r>
            <a:r>
              <a:rPr lang="en-US" b="1" dirty="0">
                <a:solidFill>
                  <a:srgbClr val="3366FF"/>
                </a:solidFill>
              </a:rPr>
              <a:t>80%</a:t>
            </a:r>
            <a:r>
              <a:rPr lang="en-US" b="1" dirty="0"/>
              <a:t> Mastery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B8750-1C29-7340-BBA3-D7988A065E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5" descr="IMG_0988 cop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69" r="-80769"/>
          <a:stretch>
            <a:fillRect/>
          </a:stretch>
        </p:blipFill>
        <p:spPr>
          <a:xfrm>
            <a:off x="685800" y="1619250"/>
            <a:ext cx="7772400" cy="4476750"/>
          </a:xfrm>
        </p:spPr>
      </p:pic>
    </p:spTree>
    <p:extLst>
      <p:ext uri="{BB962C8B-B14F-4D97-AF65-F5344CB8AC3E}">
        <p14:creationId xmlns:p14="http://schemas.microsoft.com/office/powerpoint/2010/main" val="40289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Table &amp; Word Maps</a:t>
            </a:r>
            <a:br>
              <a:rPr lang="en-US" dirty="0"/>
            </a:br>
            <a:r>
              <a:rPr lang="en-US" dirty="0"/>
              <a:t>Activities-</a:t>
            </a:r>
            <a:r>
              <a:rPr lang="en-US" b="1" i="1" dirty="0">
                <a:solidFill>
                  <a:srgbClr val="3366FF"/>
                </a:solidFill>
              </a:rPr>
              <a:t>targeted word parts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#6 Memory Table-p.42</a:t>
            </a:r>
          </a:p>
        </p:txBody>
      </p:sp>
      <p:pic>
        <p:nvPicPr>
          <p:cNvPr id="9" name="Content Placeholder 8" descr="Memory Tab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7" r="-1816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#7 Word Mapping-p.43/44</a:t>
            </a:r>
          </a:p>
        </p:txBody>
      </p:sp>
      <p:pic>
        <p:nvPicPr>
          <p:cNvPr id="10" name="Content Placeholder 9" descr="Word Map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93" r="-18193"/>
          <a:stretch>
            <a:fillRect/>
          </a:stretch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1BC35-9C84-2A42-B1FD-58FC914D1524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Administer the Quiz-80% Mastery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5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Aft>
                <a:spcPct val="200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Require accountability for:</a:t>
            </a:r>
          </a:p>
          <a:p>
            <a:pPr marL="285750" indent="-285750" eaLnBrk="1" hangingPunct="1">
              <a:spcAft>
                <a:spcPct val="200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• Learning the meaning of targeted morphemes</a:t>
            </a:r>
          </a:p>
          <a:p>
            <a:pPr marL="285750" indent="-285750" eaLnBrk="1" hangingPunct="1">
              <a:spcAft>
                <a:spcPct val="20000"/>
              </a:spcAft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• Learning the meaning of targeted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5" name="Picture 6"/>
          <p:cNvPicPr>
            <a:picLocks noChangeAspect="1" noChangeArrowheads="1"/>
          </p:cNvPicPr>
          <p:nvPr/>
        </p:nvPicPr>
        <p:blipFill>
          <a:blip r:embed="rId3">
            <a:lum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/>
          <a:stretch>
            <a:fillRect/>
          </a:stretch>
        </p:blipFill>
        <p:spPr bwMode="auto">
          <a:xfrm>
            <a:off x="2057400" y="228600"/>
            <a:ext cx="50069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6275918" y="2127250"/>
            <a:ext cx="2487082" cy="1661583"/>
          </a:xfrm>
          <a:prstGeom prst="wedgeRoundRectCallout">
            <a:avLst>
              <a:gd name="adj1" fmla="val -183972"/>
              <a:gd name="adj2" fmla="val -139666"/>
              <a:gd name="adj3" fmla="val 16667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Last Part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PMT PRACTICE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Part III: Prefix </a:t>
            </a:r>
            <a:r>
              <a:rPr lang="en-US" b="1" dirty="0">
                <a:solidFill>
                  <a:srgbClr val="008000"/>
                </a:solidFill>
              </a:rPr>
              <a:t>(Practice Lessons)</a:t>
            </a:r>
          </a:p>
        </p:txBody>
      </p:sp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02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046-91FD-1743-8F71-4593F9BC4A7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Options for Part III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8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Conduct all the activities on one day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Conduct the activities across the week,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with the quiz on Friday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Morphological awareness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dirty="0"/>
              <a:t>a </a:t>
            </a:r>
            <a:r>
              <a:rPr lang="en-US" b="1" dirty="0"/>
              <a:t>metalinguistic </a:t>
            </a:r>
            <a:r>
              <a:rPr lang="en-US" dirty="0"/>
              <a:t>ability that focuses on the awareness of the </a:t>
            </a:r>
            <a:r>
              <a:rPr lang="en-US" b="1" dirty="0"/>
              <a:t>underlying structure</a:t>
            </a:r>
            <a:r>
              <a:rPr lang="en-US" dirty="0"/>
              <a:t> of words at the level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meaning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the ability to </a:t>
            </a:r>
            <a:r>
              <a:rPr lang="en-US" b="1" dirty="0"/>
              <a:t>recognize</a:t>
            </a:r>
            <a:r>
              <a:rPr lang="en-US" dirty="0"/>
              <a:t>, </a:t>
            </a:r>
            <a:r>
              <a:rPr lang="en-US" b="1" dirty="0"/>
              <a:t>reflect on</a:t>
            </a:r>
            <a:r>
              <a:rPr lang="en-US" dirty="0"/>
              <a:t>, and </a:t>
            </a:r>
            <a:r>
              <a:rPr lang="en-US" b="1" dirty="0"/>
              <a:t>manipulate</a:t>
            </a:r>
            <a:r>
              <a:rPr lang="en-US" dirty="0"/>
              <a:t> the sub-lexical structure of words—the </a:t>
            </a:r>
            <a:r>
              <a:rPr lang="en-US" b="1" dirty="0"/>
              <a:t>roots, prefixes, and suffixes </a:t>
            </a:r>
            <a:r>
              <a:rPr lang="en-US" dirty="0"/>
              <a:t>that make up the word. </a:t>
            </a:r>
          </a:p>
          <a:p>
            <a:pPr marL="0" indent="0">
              <a:buFontTx/>
              <a:buNone/>
              <a:defRPr/>
            </a:pPr>
            <a:endParaRPr lang="en-US" sz="1000" dirty="0"/>
          </a:p>
          <a:p>
            <a:pPr marL="0" indent="0">
              <a:buFontTx/>
              <a:buNone/>
              <a:defRPr/>
            </a:pPr>
            <a:r>
              <a:rPr lang="en-US" sz="1000" dirty="0"/>
              <a:t>2013 </a:t>
            </a:r>
            <a:r>
              <a:rPr lang="en-US" sz="1000" dirty="0" err="1"/>
              <a:t>Wolters</a:t>
            </a:r>
            <a:r>
              <a:rPr lang="en-US" sz="1000" dirty="0"/>
              <a:t> Kluwer Health | Lippincott Williams &amp; Wilkins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16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D04BEA-1923-924C-B0BD-BF54E9477027}" type="slidenum">
              <a:rPr lang="en-US" sz="140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IV - Posttest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and highlight in Manual pages 81-83,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p.183 &amp; 185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Mastery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80%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B8750-1C29-7340-BBA3-D7988A065E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Content Placeholder 6" descr="stk19976bo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19" r="-46759"/>
          <a:stretch/>
        </p:blipFill>
        <p:spPr bwMode="auto">
          <a:xfrm>
            <a:off x="6297762" y="4200498"/>
            <a:ext cx="2267709" cy="16604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5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PMT PRACTICE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Part IV: Posttest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02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046-91FD-1743-8F71-4593F9BC4A7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V – Ensuring Students Use the Strategy/Questions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and highlight pgs. 84-88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Generalization</a:t>
            </a:r>
          </a:p>
          <a:p>
            <a:pPr marL="514350" indent="-514350">
              <a:buAutoNum type="arabicPeriod"/>
            </a:pPr>
            <a:r>
              <a:rPr lang="en-US" dirty="0"/>
              <a:t>Situations and usage</a:t>
            </a:r>
          </a:p>
          <a:p>
            <a:pPr marL="514350" indent="-514350">
              <a:buAutoNum type="arabicPeriod"/>
            </a:pPr>
            <a:r>
              <a:rPr lang="en-US" dirty="0"/>
              <a:t>Assignments using materials from classes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 Word Mapping Strategy </a:t>
            </a:r>
            <a:r>
              <a:rPr lang="en-US" b="1" i="1" dirty="0">
                <a:solidFill>
                  <a:srgbClr val="FF0000"/>
                </a:solidFill>
              </a:rPr>
              <a:t>fluently</a:t>
            </a:r>
            <a:r>
              <a:rPr lang="en-US" dirty="0">
                <a:solidFill>
                  <a:srgbClr val="FF0000"/>
                </a:solidFill>
              </a:rPr>
              <a:t> on these assignments=MASTERY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B8750-1C29-7340-BBA3-D7988A065E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Content Placeholder 6" descr="stk19976bo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19" r="-46759"/>
          <a:stretch/>
        </p:blipFill>
        <p:spPr bwMode="auto">
          <a:xfrm>
            <a:off x="6275157" y="2133600"/>
            <a:ext cx="2267709" cy="16604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38045" y="264917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E502"/>
                </a:solidFill>
              </a:rPr>
              <a:t>What’s your timeline for implementation?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79555" y="1755841"/>
            <a:ext cx="8510800" cy="483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Day 1</a:t>
            </a:r>
            <a:r>
              <a:rPr lang="en-US" altLang="en-US" sz="2400" dirty="0"/>
              <a:t>: Part I - Pretest 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2-4</a:t>
            </a:r>
            <a:r>
              <a:rPr lang="en-US" altLang="en-US" sz="2400" dirty="0"/>
              <a:t>: Part II - Lesson 1 – Introduction &amp; Prefixes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5-6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Part II - Lesson 2 –Suffixes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Days 8-9</a:t>
            </a:r>
            <a:r>
              <a:rPr lang="en-US" altLang="en-US" sz="2400" dirty="0"/>
              <a:t>: Part II - Lesson 3 –Word Roots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Day 10-13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Part II - Lesson 4 –The Word Mapping Strategy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</a:rPr>
              <a:t>9-18 Weeks</a:t>
            </a:r>
            <a:r>
              <a:rPr lang="en-US" altLang="en-US" sz="2400" dirty="0"/>
              <a:t>: Part III – Practicing the Strategy</a:t>
            </a:r>
          </a:p>
          <a:p>
            <a:pPr lvl="2" eaLnBrk="1" hangingPunct="1">
              <a:buFont typeface="Wingdings" charset="2"/>
              <a:buChar char="Ø"/>
            </a:pPr>
            <a:r>
              <a:rPr lang="en-US" altLang="en-US" sz="2000" i="1" dirty="0"/>
              <a:t>18 lessons (6 ea.) at 1-2 lessons/week</a:t>
            </a:r>
          </a:p>
          <a:p>
            <a:pPr eaLnBrk="1" hangingPunct="1"/>
            <a:r>
              <a:rPr lang="en-US" altLang="en-US" sz="2400" b="1" dirty="0">
                <a:solidFill>
                  <a:srgbClr val="660066"/>
                </a:solidFill>
              </a:rPr>
              <a:t>1-2 days</a:t>
            </a:r>
            <a:r>
              <a:rPr lang="en-US" altLang="en-US" sz="2400" dirty="0"/>
              <a:t>: Part IV – Posttest</a:t>
            </a:r>
          </a:p>
          <a:p>
            <a:pPr eaLnBrk="1" hangingPunct="1"/>
            <a:r>
              <a:rPr lang="en-US" altLang="en-US" sz="2400" b="1" dirty="0">
                <a:solidFill>
                  <a:srgbClr val="F17445"/>
                </a:solidFill>
              </a:rPr>
              <a:t>5 days</a:t>
            </a:r>
            <a:r>
              <a:rPr lang="en-US" altLang="en-US" sz="2400" dirty="0"/>
              <a:t>: Part V – Ensuring Students Use the Strategy</a:t>
            </a:r>
          </a:p>
        </p:txBody>
      </p:sp>
    </p:spTree>
    <p:extLst>
      <p:ext uri="{BB962C8B-B14F-4D97-AF65-F5344CB8AC3E}">
        <p14:creationId xmlns:p14="http://schemas.microsoft.com/office/powerpoint/2010/main" val="4208688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might we use the Progress Monitoring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 Coaching-Planning/Troubleshooting</a:t>
            </a:r>
          </a:p>
          <a:p>
            <a:r>
              <a:rPr lang="en-US" dirty="0"/>
              <a:t>Eligibility/IEP implications</a:t>
            </a:r>
          </a:p>
          <a:p>
            <a:r>
              <a:rPr lang="en-US" dirty="0"/>
              <a:t>More?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Herzog, Trumbo, Gillam, Graner:  KU-CRL 9/8/16</a:t>
            </a:r>
          </a:p>
        </p:txBody>
      </p:sp>
    </p:spTree>
    <p:extLst>
      <p:ext uri="{BB962C8B-B14F-4D97-AF65-F5344CB8AC3E}">
        <p14:creationId xmlns:p14="http://schemas.microsoft.com/office/powerpoint/2010/main" val="255641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7714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An Overview of How the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Word Mapping Strategy is Taught</a:t>
            </a:r>
          </a:p>
        </p:txBody>
      </p:sp>
      <p:sp>
        <p:nvSpPr>
          <p:cNvPr id="273410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00200"/>
            <a:ext cx="8189843" cy="4774096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Part I: Determining Students’ Skills with a Pretest</a:t>
            </a: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Part II: Introducing Morphemes and the Strategy</a:t>
            </a:r>
          </a:p>
          <a:p>
            <a:pPr lvl="1"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Lesson 1: Prefixes</a:t>
            </a:r>
          </a:p>
          <a:p>
            <a:pPr lvl="1"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Lesson 2: Suffixes</a:t>
            </a:r>
          </a:p>
          <a:p>
            <a:pPr lvl="1"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Lesson 3: Roots</a:t>
            </a:r>
          </a:p>
          <a:p>
            <a:pPr lvl="1"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Lesson 4: The Word Mapping Strategy</a:t>
            </a: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Part III: Practicing the Strategy</a:t>
            </a:r>
          </a:p>
          <a:p>
            <a:pPr lvl="1" eaLnBrk="1" hangingPunct="1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Lessons 1-6: Learning Prefixes</a:t>
            </a:r>
          </a:p>
          <a:p>
            <a:pPr lvl="1" eaLnBrk="1" hangingPunct="1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Lessons 7-12: Learning Roots</a:t>
            </a:r>
          </a:p>
          <a:p>
            <a:pPr lvl="1" eaLnBrk="1" hangingPunct="1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Lessons 13-18: Learning Suffixes</a:t>
            </a: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Part IV: Determining Students’ Progress with a Posttest</a:t>
            </a: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Part V: Ensuring Use of the Strategy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638045" y="264917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E502"/>
                </a:solidFill>
              </a:rPr>
              <a:t>What’s your timeline for implementation?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>
          <a:xfrm>
            <a:off x="379555" y="1755841"/>
            <a:ext cx="8510800" cy="483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u="sng" dirty="0">
                <a:solidFill>
                  <a:srgbClr val="FF0000"/>
                </a:solidFill>
              </a:rPr>
              <a:t>Day 1</a:t>
            </a:r>
            <a:r>
              <a:rPr lang="en-US" altLang="en-US" sz="2400" u="sng" dirty="0"/>
              <a:t>: Part I - Pretest </a:t>
            </a:r>
          </a:p>
          <a:p>
            <a:pPr eaLnBrk="1" hangingPunct="1"/>
            <a:r>
              <a:rPr lang="en-US" altLang="en-US" sz="2400" b="1" u="sng" dirty="0">
                <a:solidFill>
                  <a:srgbClr val="0000FF"/>
                </a:solidFill>
              </a:rPr>
              <a:t>Day 2-4</a:t>
            </a:r>
            <a:r>
              <a:rPr lang="en-US" altLang="en-US" sz="2400" u="sng" dirty="0"/>
              <a:t>: Part II - Lesson 1 – Introduction &amp; Prefixes</a:t>
            </a:r>
          </a:p>
          <a:p>
            <a:pPr eaLnBrk="1" hangingPunct="1"/>
            <a:r>
              <a:rPr lang="en-US" altLang="en-US" sz="2400" b="1" u="sng" dirty="0">
                <a:solidFill>
                  <a:srgbClr val="0000FF"/>
                </a:solidFill>
              </a:rPr>
              <a:t>Day 5-6</a:t>
            </a:r>
            <a:r>
              <a:rPr lang="en-US" altLang="en-US" sz="2400" b="1" u="sng" dirty="0"/>
              <a:t>: </a:t>
            </a:r>
            <a:r>
              <a:rPr lang="en-US" altLang="en-US" sz="2400" u="sng" dirty="0"/>
              <a:t>Part II - Lesson 2 –Suffixes</a:t>
            </a:r>
          </a:p>
          <a:p>
            <a:pPr eaLnBrk="1" hangingPunct="1"/>
            <a:r>
              <a:rPr lang="en-US" altLang="en-US" sz="2400" b="1" u="sng" dirty="0">
                <a:solidFill>
                  <a:srgbClr val="0000FF"/>
                </a:solidFill>
              </a:rPr>
              <a:t>Days 8-9</a:t>
            </a:r>
            <a:r>
              <a:rPr lang="en-US" altLang="en-US" sz="2400" u="sng" dirty="0"/>
              <a:t>: Part II - Lesson 3 –Word Roots</a:t>
            </a:r>
          </a:p>
          <a:p>
            <a:pPr eaLnBrk="1" hangingPunct="1"/>
            <a:r>
              <a:rPr lang="en-US" altLang="en-US" sz="2400" b="1" u="sng" dirty="0">
                <a:solidFill>
                  <a:srgbClr val="0000FF"/>
                </a:solidFill>
              </a:rPr>
              <a:t>Day 10-13</a:t>
            </a:r>
            <a:r>
              <a:rPr lang="en-US" altLang="en-US" sz="2400" b="1" u="sng" dirty="0"/>
              <a:t>: </a:t>
            </a:r>
            <a:r>
              <a:rPr lang="en-US" altLang="en-US" sz="2400" u="sng" dirty="0"/>
              <a:t>Part II - Lesson 4 –The Word Mapping Strategy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</a:rPr>
              <a:t>9-18 Weeks</a:t>
            </a:r>
            <a:r>
              <a:rPr lang="en-US" altLang="en-US" sz="2400" dirty="0"/>
              <a:t>: Part III – Practicing the Strategy</a:t>
            </a:r>
          </a:p>
          <a:p>
            <a:pPr lvl="2" eaLnBrk="1" hangingPunct="1">
              <a:buFont typeface="Wingdings" charset="2"/>
              <a:buChar char="Ø"/>
            </a:pPr>
            <a:r>
              <a:rPr lang="en-US" altLang="en-US" sz="2000" i="1" dirty="0"/>
              <a:t>18 lessons (6 ea.) at 1-2 lessons/week</a:t>
            </a:r>
          </a:p>
          <a:p>
            <a:pPr eaLnBrk="1" hangingPunct="1"/>
            <a:r>
              <a:rPr lang="en-US" altLang="en-US" sz="2400" b="1" dirty="0">
                <a:solidFill>
                  <a:srgbClr val="660066"/>
                </a:solidFill>
              </a:rPr>
              <a:t>1-2 days</a:t>
            </a:r>
            <a:r>
              <a:rPr lang="en-US" altLang="en-US" sz="2400" dirty="0"/>
              <a:t>: Part IV – Posttest</a:t>
            </a:r>
          </a:p>
          <a:p>
            <a:pPr eaLnBrk="1" hangingPunct="1"/>
            <a:r>
              <a:rPr lang="en-US" altLang="en-US" sz="2400" b="1" dirty="0">
                <a:solidFill>
                  <a:srgbClr val="F17445"/>
                </a:solidFill>
              </a:rPr>
              <a:t>5 days</a:t>
            </a:r>
            <a:r>
              <a:rPr lang="en-US" altLang="en-US" sz="2400" dirty="0"/>
              <a:t>: Part V – Ensuring Students Use the Strategy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0" y="5982229"/>
            <a:ext cx="122634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90351"/>
      </p:ext>
    </p:extLst>
  </p:cSld>
  <p:clrMapOvr>
    <a:masterClrMapping/>
  </p:clrMapOvr>
</p:sld>
</file>

<file path=ppt/theme/theme1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0000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12040</TotalTime>
  <Words>4342</Words>
  <Application>Microsoft Macintosh PowerPoint</Application>
  <PresentationFormat>On-screen Show (4:3)</PresentationFormat>
  <Paragraphs>818</Paragraphs>
  <Slides>74</Slides>
  <Notes>74</Notes>
  <HiddenSlides>11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Arial Black</vt:lpstr>
      <vt:lpstr>Calibri</vt:lpstr>
      <vt:lpstr>Century Gothic</vt:lpstr>
      <vt:lpstr>Century Schoolbook</vt:lpstr>
      <vt:lpstr>ＭＳ Ｐゴシック</vt:lpstr>
      <vt:lpstr>Palatino</vt:lpstr>
      <vt:lpstr>Times</vt:lpstr>
      <vt:lpstr>Times New Roman</vt:lpstr>
      <vt:lpstr>Wingdings</vt:lpstr>
      <vt:lpstr>Arial</vt:lpstr>
      <vt:lpstr>4_Blank Presentation</vt:lpstr>
      <vt:lpstr>5_Office Theme</vt:lpstr>
      <vt:lpstr>Document</vt:lpstr>
      <vt:lpstr>The Word Mapping Strategy by Monica Harris Jean Schumaker Don Deshler </vt:lpstr>
      <vt:lpstr>Vocabulary Instruction Looks Like</vt:lpstr>
      <vt:lpstr>Learning Outcomes:  You will be able to: </vt:lpstr>
      <vt:lpstr>PowerPoint Presentation</vt:lpstr>
      <vt:lpstr>What is a Strategy?</vt:lpstr>
      <vt:lpstr>PowerPoint Presentation</vt:lpstr>
      <vt:lpstr>Morphological awareness is…</vt:lpstr>
      <vt:lpstr>An Overview of How the Word Mapping Strategy is Taught</vt:lpstr>
      <vt:lpstr>What’s your timeline for implementation?</vt:lpstr>
      <vt:lpstr>Partner Activity</vt:lpstr>
      <vt:lpstr>Instructional Issues:  p. 6-8</vt:lpstr>
      <vt:lpstr>Get Organized – pg. 9</vt:lpstr>
      <vt:lpstr>Part I: Pretest</vt:lpstr>
      <vt:lpstr>Pretest</vt:lpstr>
      <vt:lpstr>PowerPoint Presentation</vt:lpstr>
      <vt:lpstr>PowerPoint Presentation</vt:lpstr>
      <vt:lpstr>Hattie’s Feedback Levels &amp; Questions</vt:lpstr>
      <vt:lpstr>PMT PRACTICE: PRETEST</vt:lpstr>
      <vt:lpstr>What’s your timeline for implementation?</vt:lpstr>
      <vt:lpstr>  Part II: Introducing Morphemes and the Strategy with Four Introductory Lessons</vt:lpstr>
      <vt:lpstr>Manual</vt:lpstr>
      <vt:lpstr>Lesson 1: Intro and Prefixes</vt:lpstr>
      <vt:lpstr>Conducting Practice</vt:lpstr>
      <vt:lpstr>Mastery</vt:lpstr>
      <vt:lpstr>PowerPoint Presentation</vt:lpstr>
      <vt:lpstr>PMT PRACTICE: Part II: Prefixes (Data 1 &amp; 2)</vt:lpstr>
      <vt:lpstr>What’s your timeline for implementation?</vt:lpstr>
      <vt:lpstr>Manual</vt:lpstr>
      <vt:lpstr>Part II, Lesson 2: Suffixes</vt:lpstr>
      <vt:lpstr>Conducting Practice</vt:lpstr>
      <vt:lpstr>Mastery</vt:lpstr>
      <vt:lpstr>PowerPoint Presentation</vt:lpstr>
      <vt:lpstr>PMT PRACTICE: Part II: Suffixes (Data 1 &amp; 2)</vt:lpstr>
      <vt:lpstr>What’s your timeline for implementation?</vt:lpstr>
      <vt:lpstr>Manual</vt:lpstr>
      <vt:lpstr>Part II, Lesson 3: Roots</vt:lpstr>
      <vt:lpstr>Conducting Practice</vt:lpstr>
      <vt:lpstr>Mastery</vt:lpstr>
      <vt:lpstr>PowerPoint Presentation</vt:lpstr>
      <vt:lpstr>PMT PRACTICE: Part II: Word Roots (Data 1 &amp; 2)</vt:lpstr>
      <vt:lpstr>What’s your timeline for implementation?</vt:lpstr>
      <vt:lpstr>Part II: Introducing Morphemes and the Strategy with Four Introductory Lessons</vt:lpstr>
      <vt:lpstr>Part II, Lesson 4: The Word Mapping Strategy </vt:lpstr>
      <vt:lpstr>Word Map</vt:lpstr>
      <vt:lpstr>Word Mapping Strategy</vt:lpstr>
      <vt:lpstr>Word Map</vt:lpstr>
      <vt:lpstr>Word Map</vt:lpstr>
      <vt:lpstr>Word Map</vt:lpstr>
      <vt:lpstr>Word Map</vt:lpstr>
      <vt:lpstr>Word Map-MODEL</vt:lpstr>
      <vt:lpstr>Word Mapping Activity</vt:lpstr>
      <vt:lpstr>Memory Table</vt:lpstr>
      <vt:lpstr>Self-Test- p.38</vt:lpstr>
      <vt:lpstr>Mastery</vt:lpstr>
      <vt:lpstr>Progress Monitoring Tool for Word Mapping</vt:lpstr>
      <vt:lpstr>Student Graph: End Result</vt:lpstr>
      <vt:lpstr>Parts of Instruction</vt:lpstr>
      <vt:lpstr>Generic Practice Lesson Format (p.40-44)</vt:lpstr>
      <vt:lpstr>Introduce the Word Parts Table </vt:lpstr>
      <vt:lpstr>PowerPoint Presentation</vt:lpstr>
      <vt:lpstr>PowerPoint Presentation</vt:lpstr>
      <vt:lpstr>Tree with Tricksters</vt:lpstr>
      <vt:lpstr>PowerPoint Presentation</vt:lpstr>
      <vt:lpstr>Learning Sheets-80% Mastery</vt:lpstr>
      <vt:lpstr>Memory Table &amp; Word Maps Activities-targeted word parts</vt:lpstr>
      <vt:lpstr>Administer the Quiz-80% Mastery</vt:lpstr>
      <vt:lpstr>PowerPoint Presentation</vt:lpstr>
      <vt:lpstr>PMT PRACTICE: Part III: Prefix (Practice Lessons)</vt:lpstr>
      <vt:lpstr>Options for Part III</vt:lpstr>
      <vt:lpstr>Part IV - Posttest</vt:lpstr>
      <vt:lpstr>PMT PRACTICE: Part IV: Posttest</vt:lpstr>
      <vt:lpstr>Part V – Ensuring Students Use the Strategy/Questions</vt:lpstr>
      <vt:lpstr>What’s your timeline for implementation?</vt:lpstr>
      <vt:lpstr>How might we use the Progress Monitoring Tools?</vt:lpstr>
    </vt:vector>
  </TitlesOfParts>
  <Company>Home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Mapping Strategy</dc:title>
  <dc:creator>Susan Trumbo</dc:creator>
  <cp:lastModifiedBy>Susan Trumbo</cp:lastModifiedBy>
  <cp:revision>220</cp:revision>
  <cp:lastPrinted>2018-09-03T11:03:16Z</cp:lastPrinted>
  <dcterms:created xsi:type="dcterms:W3CDTF">2015-06-11T12:54:01Z</dcterms:created>
  <dcterms:modified xsi:type="dcterms:W3CDTF">2019-01-08T15:16:41Z</dcterms:modified>
</cp:coreProperties>
</file>