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1"/>
  </p:sldMasterIdLst>
  <p:notesMasterIdLst>
    <p:notesMasterId r:id="rId58"/>
  </p:notesMasterIdLst>
  <p:handoutMasterIdLst>
    <p:handoutMasterId r:id="rId59"/>
  </p:handoutMasterIdLst>
  <p:sldIdLst>
    <p:sldId id="257" r:id="rId2"/>
    <p:sldId id="543" r:id="rId3"/>
    <p:sldId id="540" r:id="rId4"/>
    <p:sldId id="541" r:id="rId5"/>
    <p:sldId id="542" r:id="rId6"/>
    <p:sldId id="544" r:id="rId7"/>
    <p:sldId id="547" r:id="rId8"/>
    <p:sldId id="557" r:id="rId9"/>
    <p:sldId id="555" r:id="rId10"/>
    <p:sldId id="554" r:id="rId11"/>
    <p:sldId id="553" r:id="rId12"/>
    <p:sldId id="552" r:id="rId13"/>
    <p:sldId id="450" r:id="rId14"/>
    <p:sldId id="451" r:id="rId15"/>
    <p:sldId id="452" r:id="rId16"/>
    <p:sldId id="454" r:id="rId17"/>
    <p:sldId id="456" r:id="rId18"/>
    <p:sldId id="457" r:id="rId19"/>
    <p:sldId id="563" r:id="rId20"/>
    <p:sldId id="565" r:id="rId21"/>
    <p:sldId id="459" r:id="rId22"/>
    <p:sldId id="566" r:id="rId23"/>
    <p:sldId id="460" r:id="rId24"/>
    <p:sldId id="461" r:id="rId25"/>
    <p:sldId id="462" r:id="rId26"/>
    <p:sldId id="463" r:id="rId27"/>
    <p:sldId id="464" r:id="rId28"/>
    <p:sldId id="466" r:id="rId29"/>
    <p:sldId id="467" r:id="rId30"/>
    <p:sldId id="468" r:id="rId31"/>
    <p:sldId id="469" r:id="rId32"/>
    <p:sldId id="560" r:id="rId33"/>
    <p:sldId id="470" r:id="rId34"/>
    <p:sldId id="471" r:id="rId35"/>
    <p:sldId id="472" r:id="rId36"/>
    <p:sldId id="473" r:id="rId37"/>
    <p:sldId id="474" r:id="rId38"/>
    <p:sldId id="520" r:id="rId39"/>
    <p:sldId id="476" r:id="rId40"/>
    <p:sldId id="477" r:id="rId41"/>
    <p:sldId id="478" r:id="rId42"/>
    <p:sldId id="479" r:id="rId43"/>
    <p:sldId id="480" r:id="rId44"/>
    <p:sldId id="481" r:id="rId45"/>
    <p:sldId id="482" r:id="rId46"/>
    <p:sldId id="484" r:id="rId47"/>
    <p:sldId id="485" r:id="rId48"/>
    <p:sldId id="487" r:id="rId49"/>
    <p:sldId id="488" r:id="rId50"/>
    <p:sldId id="489" r:id="rId51"/>
    <p:sldId id="498" r:id="rId52"/>
    <p:sldId id="499" r:id="rId53"/>
    <p:sldId id="500" r:id="rId54"/>
    <p:sldId id="501" r:id="rId55"/>
    <p:sldId id="502" r:id="rId56"/>
    <p:sldId id="50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93"/>
    <p:restoredTop sz="93069"/>
  </p:normalViewPr>
  <p:slideViewPr>
    <p:cSldViewPr snapToGrid="0" snapToObjects="1">
      <p:cViewPr>
        <p:scale>
          <a:sx n="91" d="100"/>
          <a:sy n="91" d="100"/>
        </p:scale>
        <p:origin x="2296" y="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E86C1-3ED6-8147-A40E-C7D8D99871E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04FDD-3D7F-7048-A436-E750DC60C66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58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A33E6-51B6-4C42-900F-9AADBC612928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A21F6-BD65-544B-988B-A409EC43DD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125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5D264EC-2941-8642-A1AE-C38590B9745B}" type="slidenum">
              <a:rPr lang="en-US" sz="1200">
                <a:solidFill>
                  <a:srgbClr val="000000"/>
                </a:solidFill>
              </a:rPr>
              <a:pPr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34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4500" name="Date Placeholder 7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rgbClr val="000000"/>
                </a:solidFill>
              </a:rPr>
              <a:t>2009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Mnemonic – each step begins with a verb – call to action and becomes metacognitive – a</a:t>
            </a:r>
            <a:r>
              <a:rPr lang="en-US" baseline="0" dirty="0" smtClean="0"/>
              <a:t> strategy used vs. ‘skipping the word’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7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95C9D1-2718-FF4A-A2FE-1017AABC5083}" type="slidenum">
              <a:rPr lang="en-US"/>
              <a:pPr/>
              <a:t>16</a:t>
            </a:fld>
            <a:endParaRPr lang="en-US"/>
          </a:p>
        </p:txBody>
      </p:sp>
      <p:sp>
        <p:nvSpPr>
          <p:cNvPr id="339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6C66DDBB-CD53-B44A-AC49-82FDA153807F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339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9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2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CBD9C-421E-7F42-8322-C41DA80EC0FD}" type="slidenum">
              <a:rPr lang="en-US"/>
              <a:pPr/>
              <a:t>17</a:t>
            </a:fld>
            <a:endParaRPr lang="en-US"/>
          </a:p>
        </p:txBody>
      </p:sp>
      <p:sp>
        <p:nvSpPr>
          <p:cNvPr id="346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EC924B38-E08C-1F40-9564-AFD0A43668A9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346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6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2588"/>
          </a:xfrm>
        </p:spPr>
        <p:txBody>
          <a:bodyPr/>
          <a:lstStyle/>
          <a:p>
            <a:r>
              <a:rPr lang="en-US" dirty="0" smtClean="0"/>
              <a:t>Reference the Student Materials</a:t>
            </a:r>
            <a:r>
              <a:rPr lang="en-US" baseline="0" dirty="0" smtClean="0"/>
              <a:t> Manuals for selection of pretest passages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67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37DE5C-6AD1-E74E-AEFC-D76D02AB45E1}" type="slidenum">
              <a:rPr lang="en-US"/>
              <a:pPr/>
              <a:t>18</a:t>
            </a:fld>
            <a:endParaRPr lang="en-US"/>
          </a:p>
        </p:txBody>
      </p:sp>
      <p:sp>
        <p:nvSpPr>
          <p:cNvPr id="354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C1D8B657-BB7F-7E42-B0E4-3FE5B42A50B3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25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F39E3-B4D8-5A44-8EAC-5977AC7C3720}" type="slidenum">
              <a:rPr lang="en-US"/>
              <a:pPr/>
              <a:t>20</a:t>
            </a:fld>
            <a:endParaRPr lang="en-US"/>
          </a:p>
        </p:txBody>
      </p:sp>
      <p:sp>
        <p:nvSpPr>
          <p:cNvPr id="422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2870629F-7BC6-C647-BCAC-117B417EC978}" type="slidenum">
              <a:rPr lang="en-US" sz="1200"/>
              <a:pPr algn="r"/>
              <a:t>20</a:t>
            </a:fld>
            <a:endParaRPr lang="en-US" sz="1200"/>
          </a:p>
        </p:txBody>
      </p:sp>
      <p:sp>
        <p:nvSpPr>
          <p:cNvPr id="422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2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/>
              <a:t>Discuss only the pre test</a:t>
            </a:r>
          </a:p>
          <a:p>
            <a:r>
              <a:rPr lang="en-US" sz="1600"/>
              <a:t> scoring part of Roger</a:t>
            </a:r>
            <a:r>
              <a:rPr lang="ja-JP" altLang="en-US" sz="1600"/>
              <a:t>’</a:t>
            </a:r>
            <a:r>
              <a:rPr lang="en-US" sz="1600"/>
              <a:t>s Sample Progress Report</a:t>
            </a:r>
          </a:p>
        </p:txBody>
      </p:sp>
    </p:spTree>
    <p:extLst>
      <p:ext uri="{BB962C8B-B14F-4D97-AF65-F5344CB8AC3E}">
        <p14:creationId xmlns:p14="http://schemas.microsoft.com/office/powerpoint/2010/main" val="362449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59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CFDA5-F090-B646-9929-BE4232904557}" type="slidenum">
              <a:rPr lang="en-US"/>
              <a:pPr/>
              <a:t>27</a:t>
            </a:fld>
            <a:endParaRPr lang="en-US"/>
          </a:p>
        </p:txBody>
      </p:sp>
      <p:sp>
        <p:nvSpPr>
          <p:cNvPr id="327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CBEA3507-F04E-9346-8FE1-721D8DEEBF99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60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9AFC44-D2CE-3B4E-8DBA-09F7849BEF6B}" type="slidenum">
              <a:rPr lang="en-US"/>
              <a:pPr/>
              <a:t>28</a:t>
            </a:fld>
            <a:endParaRPr lang="en-US"/>
          </a:p>
        </p:txBody>
      </p:sp>
      <p:sp>
        <p:nvSpPr>
          <p:cNvPr id="462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970FAE6C-5D24-E046-95F0-B9379A899CB9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462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28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73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29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52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6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Participant and presenter 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introductions</a:t>
            </a:r>
          </a:p>
        </p:txBody>
      </p:sp>
      <p:sp>
        <p:nvSpPr>
          <p:cNvPr id="236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038CD5D-AC1D-A242-B07B-C2DC2E2BB71B}" type="slidenum">
              <a:rPr lang="en-US" sz="1200">
                <a:solidFill>
                  <a:srgbClr val="000000"/>
                </a:solidFill>
              </a:rPr>
              <a:pPr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7AAF9-154C-C641-91F2-9EBDACF25BDE}" type="slidenum">
              <a:rPr lang="en-US"/>
              <a:pPr/>
              <a:t>30</a:t>
            </a:fld>
            <a:endParaRPr lang="en-US"/>
          </a:p>
        </p:txBody>
      </p:sp>
      <p:sp>
        <p:nvSpPr>
          <p:cNvPr id="464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EFA5141-86D0-A54C-8CC3-70B88F420A51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464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49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11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31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31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66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624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CB6E9-8001-F743-A7B7-2536C107C48D}" type="slidenum">
              <a:rPr lang="en-US"/>
              <a:pPr/>
              <a:t>38</a:t>
            </a:fld>
            <a:endParaRPr lang="en-US"/>
          </a:p>
        </p:txBody>
      </p:sp>
      <p:sp>
        <p:nvSpPr>
          <p:cNvPr id="466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76BDFD15-7E85-B64A-AE59-A2F4CF6E7F78}" type="slidenum">
              <a:rPr lang="en-US" sz="1200"/>
              <a:pPr algn="r"/>
              <a:t>38</a:t>
            </a:fld>
            <a:endParaRPr lang="en-US" sz="1200"/>
          </a:p>
        </p:txBody>
      </p:sp>
      <p:sp>
        <p:nvSpPr>
          <p:cNvPr id="46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69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wrap="square" lIns="88587" tIns="44294" rIns="88587" bIns="44294" anchor="t"/>
          <a:lstStyle/>
          <a:p>
            <a:r>
              <a:rPr lang="en-US" dirty="0" smtClean="0"/>
              <a:t>This rule is not addressed in the video.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283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completion date for model stage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4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‘Stand up’ activity per video (DG)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62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E0C23-48B8-1C4D-B547-295B5C14E827}" type="slidenum">
              <a:rPr lang="en-US"/>
              <a:pPr/>
              <a:t>42</a:t>
            </a:fld>
            <a:endParaRPr lang="en-US"/>
          </a:p>
        </p:txBody>
      </p:sp>
      <p:sp>
        <p:nvSpPr>
          <p:cNvPr id="399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3EEB08C1-9363-464D-BD70-C9DDE0BA31C3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39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r>
              <a:rPr lang="en-US" dirty="0" smtClean="0">
                <a:latin typeface="Times" charset="0"/>
              </a:rPr>
              <a:t>‘Stand up activity’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22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8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7D5AD-71B9-F74D-90B5-F89FCD5CB3ED}" type="slidenum">
              <a:rPr lang="en-US"/>
              <a:pPr/>
              <a:t>45</a:t>
            </a:fld>
            <a:endParaRPr lang="en-US"/>
          </a:p>
        </p:txBody>
      </p:sp>
      <p:sp>
        <p:nvSpPr>
          <p:cNvPr id="4034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EA6EF88A-D623-9A45-98DA-9857B5463160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403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3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r>
              <a:rPr lang="en-US" dirty="0" smtClean="0"/>
              <a:t>Plus</a:t>
            </a:r>
            <a:r>
              <a:rPr lang="en-US" baseline="0" dirty="0" smtClean="0"/>
              <a:t> use of Student Materials book for WID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74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we have any CP from K. Hudson, otherwise use from PD training supplemental handouts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6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Emphasize: Evidence-based practices that have been under </a:t>
            </a:r>
            <a:r>
              <a:rPr lang="en-US" i="0" u="sng" dirty="0" smtClean="0">
                <a:ea typeface="ＭＳ Ｐゴシック" charset="0"/>
                <a:cs typeface="ＭＳ Ｐゴシック" charset="0"/>
              </a:rPr>
              <a:t>research and development </a:t>
            </a:r>
            <a:r>
              <a:rPr lang="en-US" i="0" u="none" dirty="0" smtClean="0">
                <a:ea typeface="ＭＳ Ｐゴシック" charset="0"/>
                <a:cs typeface="ＭＳ Ｐゴシック" charset="0"/>
              </a:rPr>
              <a:t>for more than 35 years.</a:t>
            </a:r>
            <a:endParaRPr lang="en-US" i="0" u="sng" dirty="0" smtClean="0">
              <a:ea typeface="ＭＳ Ｐゴシック" charset="0"/>
              <a:cs typeface="ＭＳ Ｐゴシック" charset="0"/>
            </a:endParaRP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F432A6-53CC-594F-BE2C-C60D0BCB1615}" type="slidenum">
              <a:rPr lang="en-US" sz="1200">
                <a:solidFill>
                  <a:srgbClr val="000000"/>
                </a:solidFill>
              </a:rPr>
              <a:pPr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438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E73E7-3E7F-5349-A7D9-95352609F48A}" type="slidenum">
              <a:rPr lang="en-US"/>
              <a:pPr/>
              <a:t>47</a:t>
            </a:fld>
            <a:endParaRPr lang="en-US"/>
          </a:p>
        </p:txBody>
      </p:sp>
      <p:sp>
        <p:nvSpPr>
          <p:cNvPr id="420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987EC56-7D7F-0648-9A86-B63E64AC1D1D}" type="slidenum">
              <a:rPr lang="en-US" sz="1200"/>
              <a:pPr algn="r"/>
              <a:t>47</a:t>
            </a:fld>
            <a:endParaRPr lang="en-US" sz="1200"/>
          </a:p>
        </p:txBody>
      </p:sp>
      <p:sp>
        <p:nvSpPr>
          <p:cNvPr id="420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0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/>
          <a:lstStyle/>
          <a:p>
            <a:r>
              <a:rPr lang="en-US">
                <a:latin typeface="Times" charset="0"/>
              </a:rPr>
              <a:t>The  Challenge</a:t>
            </a:r>
          </a:p>
        </p:txBody>
      </p:sp>
    </p:spTree>
    <p:extLst>
      <p:ext uri="{BB962C8B-B14F-4D97-AF65-F5344CB8AC3E}">
        <p14:creationId xmlns:p14="http://schemas.microsoft.com/office/powerpoint/2010/main" val="1899427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92326-6908-AB47-BA4B-CE7B39704095}" type="slidenum">
              <a:rPr lang="en-US"/>
              <a:pPr/>
              <a:t>48</a:t>
            </a:fld>
            <a:endParaRPr lang="en-US"/>
          </a:p>
        </p:txBody>
      </p:sp>
      <p:sp>
        <p:nvSpPr>
          <p:cNvPr id="414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FA1D4AEF-287C-6644-90E8-CDCD8F303B7A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414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23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 scores for a ‘student’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3629C-7F3B-004E-9E78-0BF6061EA45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7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92BFF-02EA-7446-88CB-C18F60A70F91}" type="slidenum">
              <a:rPr lang="en-US"/>
              <a:pPr/>
              <a:t>51</a:t>
            </a:fld>
            <a:endParaRPr lang="en-US"/>
          </a:p>
        </p:txBody>
      </p:sp>
      <p:sp>
        <p:nvSpPr>
          <p:cNvPr id="433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4D2E1866-272F-8F45-8066-A27BBCCC116B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9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3423B-CDBA-7B48-9A8C-CCEB9867884F}" type="slidenum">
              <a:rPr lang="en-US"/>
              <a:pPr/>
              <a:t>52</a:t>
            </a:fld>
            <a:endParaRPr lang="en-US"/>
          </a:p>
        </p:txBody>
      </p:sp>
      <p:sp>
        <p:nvSpPr>
          <p:cNvPr id="473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BFAD8220-DC6A-3441-BAA8-0900306847D0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473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3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82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92BFF-02EA-7446-88CB-C18F60A70F91}" type="slidenum">
              <a:rPr lang="en-US"/>
              <a:pPr/>
              <a:t>54</a:t>
            </a:fld>
            <a:endParaRPr lang="en-US"/>
          </a:p>
        </p:txBody>
      </p:sp>
      <p:sp>
        <p:nvSpPr>
          <p:cNvPr id="433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4D2E1866-272F-8F45-8066-A27BBCCC116B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433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172200" cy="4191000"/>
          </a:xfrm>
        </p:spPr>
        <p:txBody>
          <a:bodyPr wrap="square" lIns="88587" tIns="44294" rIns="88587" bIns="44294" anchor="t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8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1F94CB-73CE-B44B-B6EF-47DC4DC880B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CFCF2C32-ED14-AA48-982A-4E29F795E0A8}" type="slidenum">
              <a:rPr lang="en-US" sz="1200">
                <a:solidFill>
                  <a:prstClr val="black"/>
                </a:solidFill>
                <a:cs typeface="Arial" charset="0"/>
              </a:rPr>
              <a:pPr algn="r" eaLnBrk="1" hangingPunct="1"/>
              <a:t>4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433" tIns="45717" rIns="91433" bIns="45717"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LS in the morning and CERs in the</a:t>
            </a:r>
            <a:r>
              <a:rPr lang="en-US" baseline="0" dirty="0" smtClean="0">
                <a:cs typeface="+mn-cs"/>
              </a:rPr>
              <a:t> afternoon</a:t>
            </a: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867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Reference to the handout</a:t>
            </a:r>
          </a:p>
          <a:p>
            <a:r>
              <a:rPr lang="en-US" dirty="0" smtClean="0"/>
              <a:t>Later today</a:t>
            </a:r>
            <a:r>
              <a:rPr lang="en-US" baseline="0" dirty="0" smtClean="0"/>
              <a:t> we will be looking at IEPs and reflecting back on the LS available to meets student needs to make a good match-</a:t>
            </a:r>
          </a:p>
          <a:p>
            <a:r>
              <a:rPr lang="en-US" baseline="0" dirty="0" smtClean="0"/>
              <a:t>Highlight the  strands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2DA6CA-7230-5047-8459-D310EE19907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Kathy</a:t>
            </a:r>
            <a:r>
              <a:rPr lang="en-US" baseline="0" dirty="0" smtClean="0"/>
              <a:t> and Deborah and Stephanie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06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 smtClean="0">
                <a:latin typeface="Times New Roman" pitchFamily="18" charset="0"/>
              </a:rPr>
              <a:t>Dosage</a:t>
            </a:r>
            <a:r>
              <a:rPr lang="en-US" altLang="en-US" baseline="0" dirty="0" smtClean="0">
                <a:latin typeface="Times New Roman" pitchFamily="18" charset="0"/>
              </a:rPr>
              <a:t> is part of fidelity</a:t>
            </a:r>
            <a:r>
              <a:rPr lang="is-IS" altLang="en-US" baseline="0" dirty="0" smtClean="0">
                <a:latin typeface="Times New Roman" pitchFamily="18" charset="0"/>
              </a:rPr>
              <a:t>…Consistent implemenation thoughout the 8 stages</a:t>
            </a:r>
          </a:p>
          <a:p>
            <a:pPr eaLnBrk="1" hangingPunct="1"/>
            <a:r>
              <a:rPr lang="is-IS" altLang="en-US" baseline="0" dirty="0" smtClean="0">
                <a:latin typeface="Times New Roman" pitchFamily="18" charset="0"/>
              </a:rPr>
              <a:t>Completed within a 9-week quarter-Actually a 5-6 week strategy moving into Generalization</a:t>
            </a:r>
          </a:p>
          <a:p>
            <a:pPr eaLnBrk="1" hangingPunct="1"/>
            <a:r>
              <a:rPr lang="is-IS" altLang="en-US" baseline="0" dirty="0" smtClean="0">
                <a:latin typeface="Times New Roman" pitchFamily="18" charset="0"/>
              </a:rPr>
              <a:t>Consider student needs thoughout implementation-Use the timeline to facilitate the discussion around “Analyzing for Learning </a:t>
            </a:r>
            <a:r>
              <a:rPr lang="is-IS" altLang="en-US" baseline="0" smtClean="0">
                <a:latin typeface="Times New Roman" pitchFamily="18" charset="0"/>
              </a:rPr>
              <a:t>Difficulties”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</a:endParaRPr>
          </a:p>
        </p:txBody>
      </p:sp>
      <p:sp>
        <p:nvSpPr>
          <p:cNvPr id="177156" name="Header Placeholder 3"/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519" indent="-28508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78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875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314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latin typeface="Century Schoolbook" pitchFamily="18" charset="0"/>
              </a:rPr>
              <a:t>Paraphrasing Strategy</a:t>
            </a:r>
          </a:p>
        </p:txBody>
      </p:sp>
      <p:sp>
        <p:nvSpPr>
          <p:cNvPr id="177157" name="Footer Placeholder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1519" indent="-28508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1878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875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6314" indent="-227441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49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5361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2265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0916" indent="-22744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latin typeface="Century Schoolbook" pitchFamily="18" charset="0"/>
              </a:rPr>
              <a:t>University of Kansas Center for Research on Learning 2002</a:t>
            </a:r>
          </a:p>
        </p:txBody>
      </p:sp>
      <p:sp>
        <p:nvSpPr>
          <p:cNvPr id="1771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84C629A-006A-4C60-9910-003B92DFC400}" type="slidenum">
              <a:rPr lang="en-US" altLang="en-US" sz="1200">
                <a:latin typeface="Century Schoolbook" pitchFamily="18" charset="0"/>
              </a:rPr>
              <a:pPr/>
              <a:t>9</a:t>
            </a:fld>
            <a:endParaRPr lang="en-US" altLang="en-US" sz="120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05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Sent ahead of time</a:t>
            </a:r>
            <a:r>
              <a:rPr lang="is-IS" dirty="0" smtClean="0"/>
              <a:t>…should have received from admin.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408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with updated </a:t>
            </a:r>
            <a:r>
              <a:rPr lang="en-US" dirty="0" err="1" smtClean="0"/>
              <a:t>PMTool</a:t>
            </a:r>
            <a:r>
              <a:rPr lang="en-US" dirty="0" smtClean="0"/>
              <a:t>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A21F6-BD65-544B-988B-A409EC43DDC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7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E8F201-A81D-DA49-8CBA-2CC236221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9" descr="sim_2color_si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29718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5" y="-9525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7"/>
          <p:cNvSpPr>
            <a:spLocks noChangeShapeType="1"/>
          </p:cNvSpPr>
          <p:nvPr userDrawn="1"/>
        </p:nvSpPr>
        <p:spPr bwMode="auto">
          <a:xfrm>
            <a:off x="3200400" y="762000"/>
            <a:ext cx="0" cy="2133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5384800"/>
            <a:ext cx="91821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4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B202A-954E-924F-B0FD-DD10EA0F732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20651-CD95-C341-9126-BEC49FA4E98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1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87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C29BA-1E59-D549-98EB-50E1C313F1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16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D9201-8594-3347-94A5-3FC9BF9488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3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1BC35-9C84-2A42-B1FD-58FC914D152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5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3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9BF37A-3059-A440-A188-D3078CD433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6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2E2DF-9625-4545-BA99-950F9C0EC3C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6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ED08A7-31EC-AB43-BC77-3D1E712723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5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t>2009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charset="0"/>
              </a:rPr>
              <a:t>University of Kansas Center for Research on Learning  2014</a:t>
            </a:r>
            <a:endParaRPr lang="en-US" dirty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43B6032-BE12-494A-A48D-16CA71E621C8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20" descr="sim_2color_si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867400"/>
            <a:ext cx="1676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938" y="6197600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9"/>
          <p:cNvSpPr>
            <a:spLocks noChangeShapeType="1"/>
          </p:cNvSpPr>
          <p:nvPr userDrawn="1"/>
        </p:nvSpPr>
        <p:spPr bwMode="auto">
          <a:xfrm>
            <a:off x="838200" y="1524000"/>
            <a:ext cx="7315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3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0163" y="6197600"/>
            <a:ext cx="91963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36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wm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wmf"/><Relationship Id="rId3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23.emf"/><Relationship Id="rId7" Type="http://schemas.openxmlformats.org/officeDocument/2006/relationships/image" Target="../media/image1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43973" y="1209240"/>
            <a:ext cx="5280074" cy="274742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b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Word </a:t>
            </a:r>
            <a: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Identification Strategy</a:t>
            </a:r>
            <a:b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by</a:t>
            </a:r>
            <a:r>
              <a:rPr lang="en-US" sz="4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4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solidFill>
                  <a:srgbClr val="000000"/>
                </a:solidFill>
              </a:rPr>
              <a:t>Keith Lenz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Jean </a:t>
            </a:r>
            <a:r>
              <a:rPr lang="en-US" sz="2800" dirty="0" err="1">
                <a:solidFill>
                  <a:srgbClr val="000000"/>
                </a:solidFill>
              </a:rPr>
              <a:t>Schumaker</a:t>
            </a:r>
            <a:r>
              <a:rPr lang="en-US" sz="2800" dirty="0">
                <a:solidFill>
                  <a:srgbClr val="000000"/>
                </a:solidFill>
              </a:rPr>
              <a:t/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Don </a:t>
            </a:r>
            <a:r>
              <a:rPr lang="en-US" sz="2800" dirty="0" smtClean="0">
                <a:solidFill>
                  <a:srgbClr val="000000"/>
                </a:solidFill>
              </a:rPr>
              <a:t>Deshler</a:t>
            </a:r>
            <a:br>
              <a:rPr lang="en-US" sz="2800" dirty="0" smtClean="0">
                <a:solidFill>
                  <a:srgbClr val="000000"/>
                </a:solidFill>
              </a:rPr>
            </a:br>
            <a:r>
              <a:rPr lang="en-US" sz="2800" dirty="0" smtClean="0">
                <a:solidFill>
                  <a:srgbClr val="000000"/>
                </a:solidFill>
              </a:rPr>
              <a:t>Victoria </a:t>
            </a:r>
            <a:r>
              <a:rPr lang="en-US" sz="2800" dirty="0" err="1" smtClean="0">
                <a:solidFill>
                  <a:srgbClr val="000000"/>
                </a:solidFill>
              </a:rPr>
              <a:t>Beals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347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CE5793-5DB3-7A46-9D43-0D2F14E72BF6}" type="slidenum">
              <a:rPr lang="en-US" sz="1400">
                <a:solidFill>
                  <a:srgbClr val="000000"/>
                </a:solidFill>
              </a:rPr>
              <a:pPr eaLnBrk="1" hangingPunct="1"/>
              <a:t>1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33474" name="TextBox 4"/>
          <p:cNvSpPr txBox="1">
            <a:spLocks noChangeArrowheads="1"/>
          </p:cNvSpPr>
          <p:nvPr/>
        </p:nvSpPr>
        <p:spPr bwMode="auto">
          <a:xfrm>
            <a:off x="0" y="3123029"/>
            <a:ext cx="727299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Presented by: Susan Trumbo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Kathy Hogsten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Stephanie Samples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Deborah Seward</a:t>
            </a:r>
            <a:endParaRPr lang="en-US" sz="1600" b="1" dirty="0">
              <a:solidFill>
                <a:srgbClr val="0000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05" y="4012651"/>
            <a:ext cx="678071" cy="6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Progress Monitoring Tool for Word Identification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67417"/>
            <a:ext cx="7772400" cy="4328583"/>
          </a:xfrm>
        </p:spPr>
        <p:txBody>
          <a:bodyPr/>
          <a:lstStyle/>
          <a:p>
            <a:r>
              <a:rPr lang="en-US" dirty="0" smtClean="0"/>
              <a:t>Aligns with your instruction</a:t>
            </a:r>
          </a:p>
          <a:p>
            <a:r>
              <a:rPr lang="en-US" dirty="0" smtClean="0"/>
              <a:t>Ongoing progress and trends</a:t>
            </a:r>
          </a:p>
          <a:p>
            <a:r>
              <a:rPr lang="en-US" dirty="0" smtClean="0"/>
              <a:t>Shape student feedback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Open the Word Identification PMT File sent ahead of time</a:t>
            </a:r>
          </a:p>
          <a:p>
            <a:pPr marL="0" indent="0">
              <a:buNone/>
            </a:pPr>
            <a:r>
              <a:rPr lang="en-US" dirty="0" smtClean="0"/>
              <a:t>* </a:t>
            </a:r>
            <a:r>
              <a:rPr lang="en-US" b="1" dirty="0" smtClean="0">
                <a:solidFill>
                  <a:srgbClr val="FF0000"/>
                </a:solidFill>
              </a:rPr>
              <a:t>See PM Tool Instructions Handout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FB8750-1C29-7340-BBA3-D7988A065E6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7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9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might we use the Progress Monitoring Tools?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Facilitate Coaching-Planning/Troubleshooting</a:t>
            </a:r>
          </a:p>
          <a:p>
            <a:r>
              <a:rPr lang="en-US" dirty="0" smtClean="0"/>
              <a:t>Eligibility/IEP implications</a:t>
            </a:r>
          </a:p>
          <a:p>
            <a:r>
              <a:rPr lang="en-US" dirty="0" smtClean="0"/>
              <a:t>More?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Herzog, Trumbo, Gillam, Graner:  KU-CRL 9/8/16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Purpose of this Strategy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76400"/>
            <a:ext cx="4495800" cy="3962400"/>
          </a:xfrm>
        </p:spPr>
        <p:txBody>
          <a:bodyPr/>
          <a:lstStyle/>
          <a:p>
            <a:pPr>
              <a:buFontTx/>
              <a:buNone/>
            </a:pPr>
            <a:endParaRPr lang="en-US" sz="2800" dirty="0"/>
          </a:p>
          <a:p>
            <a:pPr lvl="1"/>
            <a:r>
              <a:rPr lang="en-US" b="1" dirty="0"/>
              <a:t>To give the student a strategy for decoding </a:t>
            </a:r>
            <a:r>
              <a:rPr lang="en-US" b="1" dirty="0" smtClean="0"/>
              <a:t>multisyllabic words</a:t>
            </a:r>
            <a:r>
              <a:rPr lang="en-US" b="1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43455" y="6442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88" y="1676400"/>
            <a:ext cx="2980967" cy="397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733800" y="304800"/>
            <a:ext cx="5410200" cy="1600200"/>
          </a:xfrm>
        </p:spPr>
        <p:txBody>
          <a:bodyPr/>
          <a:lstStyle/>
          <a:p>
            <a:r>
              <a:rPr lang="en-US" sz="5400" b="1">
                <a:solidFill>
                  <a:srgbClr val="0000FF"/>
                </a:solidFill>
              </a:rPr>
              <a:t>At-A-Glance</a:t>
            </a: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8229600" cy="4114800"/>
          </a:xfrm>
        </p:spPr>
        <p:txBody>
          <a:bodyPr/>
          <a:lstStyle/>
          <a:p>
            <a:pPr marL="0" indent="0">
              <a:lnSpc>
                <a:spcPct val="70000"/>
              </a:lnSpc>
              <a:buFontTx/>
              <a:buNone/>
            </a:pPr>
            <a:r>
              <a:rPr lang="en-US"/>
              <a:t>Step 1: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D</a:t>
            </a:r>
            <a:r>
              <a:rPr lang="en-US"/>
              <a:t>iscover the sounds and context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2: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I</a:t>
            </a:r>
            <a:r>
              <a:rPr lang="en-US"/>
              <a:t>solate the beginning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3: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S</a:t>
            </a:r>
            <a:r>
              <a:rPr lang="en-US"/>
              <a:t>eparate the ending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4  :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S</a:t>
            </a:r>
            <a:r>
              <a:rPr lang="en-US"/>
              <a:t>ay the stem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5: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E</a:t>
            </a:r>
            <a:r>
              <a:rPr lang="en-US"/>
              <a:t>xamine the stem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6: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C</a:t>
            </a:r>
            <a:r>
              <a:rPr lang="en-US"/>
              <a:t>heck with someone</a:t>
            </a:r>
          </a:p>
          <a:p>
            <a:pPr marL="0" indent="0">
              <a:spcBef>
                <a:spcPct val="25000"/>
              </a:spcBef>
              <a:buFontTx/>
              <a:buNone/>
            </a:pPr>
            <a:r>
              <a:rPr lang="en-US"/>
              <a:t>Step 7:  </a:t>
            </a:r>
            <a:r>
              <a:rPr lang="en-US" b="1">
                <a:solidFill>
                  <a:srgbClr val="0000FF"/>
                </a:solidFill>
                <a:latin typeface="Arial Black" charset="0"/>
              </a:rPr>
              <a:t>T</a:t>
            </a:r>
            <a:r>
              <a:rPr lang="en-US"/>
              <a:t>ry the dictionary</a:t>
            </a:r>
          </a:p>
          <a:p>
            <a:pPr marL="0" indent="0">
              <a:buFontTx/>
              <a:buNone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0000FF"/>
                </a:solidFill>
              </a:rPr>
              <a:t>Word Identification Strategy Results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6400"/>
            <a:ext cx="7772400" cy="441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/>
              <a:t>Performance on Grade-Level Materials</a:t>
            </a:r>
          </a:p>
        </p:txBody>
      </p:sp>
      <p:grpSp>
        <p:nvGrpSpPr>
          <p:cNvPr id="333828" name="Group 4"/>
          <p:cNvGrpSpPr>
            <a:grpSpLocks/>
          </p:cNvGrpSpPr>
          <p:nvPr/>
        </p:nvGrpSpPr>
        <p:grpSpPr bwMode="auto">
          <a:xfrm>
            <a:off x="4648200" y="2514600"/>
            <a:ext cx="2339975" cy="2832100"/>
            <a:chOff x="3504" y="1535"/>
            <a:chExt cx="1474" cy="1784"/>
          </a:xfrm>
        </p:grpSpPr>
        <p:sp>
          <p:nvSpPr>
            <p:cNvPr id="333829" name="Rectangle 5"/>
            <p:cNvSpPr>
              <a:spLocks noChangeArrowheads="1"/>
            </p:cNvSpPr>
            <p:nvPr/>
          </p:nvSpPr>
          <p:spPr bwMode="auto">
            <a:xfrm>
              <a:off x="3504" y="1835"/>
              <a:ext cx="1474" cy="1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/>
                <a:t>3 Words </a:t>
              </a:r>
            </a:p>
            <a:p>
              <a:pPr algn="ctr"/>
              <a:r>
                <a:rPr lang="en-US" sz="2400"/>
                <a:t>incorrectly</a:t>
              </a:r>
            </a:p>
            <a:p>
              <a:pPr algn="ctr"/>
              <a:r>
                <a:rPr lang="en-US" sz="2400"/>
                <a:t>Pronounced</a:t>
              </a:r>
            </a:p>
            <a:p>
              <a:pPr algn="ctr">
                <a:lnSpc>
                  <a:spcPct val="80000"/>
                </a:lnSpc>
              </a:pPr>
              <a:endParaRPr lang="en-US" sz="2400"/>
            </a:p>
            <a:p>
              <a:pPr algn="ctr">
                <a:lnSpc>
                  <a:spcPct val="80000"/>
                </a:lnSpc>
              </a:pPr>
              <a:endParaRPr lang="en-US" sz="2400"/>
            </a:p>
            <a:p>
              <a:pPr algn="ctr">
                <a:lnSpc>
                  <a:spcPct val="80000"/>
                </a:lnSpc>
              </a:pPr>
              <a:r>
                <a:rPr lang="en-US" sz="2400"/>
                <a:t>70%</a:t>
              </a:r>
            </a:p>
            <a:p>
              <a:pPr algn="ctr">
                <a:lnSpc>
                  <a:spcPct val="80000"/>
                </a:lnSpc>
              </a:pPr>
              <a:r>
                <a:rPr lang="en-US" sz="2400"/>
                <a:t>Comprehension</a:t>
              </a:r>
            </a:p>
          </p:txBody>
        </p:sp>
        <p:sp>
          <p:nvSpPr>
            <p:cNvPr id="333830" name="Rectangle 6"/>
            <p:cNvSpPr>
              <a:spLocks noChangeArrowheads="1"/>
            </p:cNvSpPr>
            <p:nvPr/>
          </p:nvSpPr>
          <p:spPr bwMode="auto">
            <a:xfrm>
              <a:off x="3755" y="1535"/>
              <a:ext cx="9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After Mastery</a:t>
              </a:r>
            </a:p>
          </p:txBody>
        </p:sp>
      </p:grpSp>
      <p:grpSp>
        <p:nvGrpSpPr>
          <p:cNvPr id="333831" name="Group 7"/>
          <p:cNvGrpSpPr>
            <a:grpSpLocks/>
          </p:cNvGrpSpPr>
          <p:nvPr/>
        </p:nvGrpSpPr>
        <p:grpSpPr bwMode="auto">
          <a:xfrm>
            <a:off x="1371600" y="2514600"/>
            <a:ext cx="2339975" cy="2944813"/>
            <a:chOff x="1728" y="1535"/>
            <a:chExt cx="1474" cy="1855"/>
          </a:xfrm>
        </p:grpSpPr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1728" y="1883"/>
              <a:ext cx="1474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/>
                <a:t>20 Words 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incorrectly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Pronounced</a:t>
              </a:r>
            </a:p>
            <a:p>
              <a:pPr algn="ctr">
                <a:lnSpc>
                  <a:spcPct val="90000"/>
                </a:lnSpc>
              </a:pPr>
              <a:endParaRPr lang="en-US" sz="2400"/>
            </a:p>
            <a:p>
              <a:pPr algn="ctr">
                <a:lnSpc>
                  <a:spcPct val="90000"/>
                </a:lnSpc>
              </a:pPr>
              <a:endParaRPr lang="en-US" sz="2400"/>
            </a:p>
            <a:p>
              <a:pPr algn="ctr">
                <a:lnSpc>
                  <a:spcPct val="90000"/>
                </a:lnSpc>
              </a:pPr>
              <a:r>
                <a:rPr lang="en-US" sz="2400"/>
                <a:t>40%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/>
                <a:t>Comprehension</a:t>
              </a:r>
            </a:p>
          </p:txBody>
        </p:sp>
        <p:sp>
          <p:nvSpPr>
            <p:cNvPr id="333833" name="Rectangle 9"/>
            <p:cNvSpPr>
              <a:spLocks noChangeArrowheads="1"/>
            </p:cNvSpPr>
            <p:nvPr/>
          </p:nvSpPr>
          <p:spPr bwMode="auto">
            <a:xfrm>
              <a:off x="1843" y="1535"/>
              <a:ext cx="1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Before Instruction</a:t>
              </a:r>
            </a:p>
          </p:txBody>
        </p:sp>
      </p:grpSp>
      <p:grpSp>
        <p:nvGrpSpPr>
          <p:cNvPr id="333834" name="Group 10"/>
          <p:cNvGrpSpPr>
            <a:grpSpLocks/>
          </p:cNvGrpSpPr>
          <p:nvPr/>
        </p:nvGrpSpPr>
        <p:grpSpPr bwMode="auto">
          <a:xfrm>
            <a:off x="1219200" y="2971800"/>
            <a:ext cx="2601913" cy="2725738"/>
            <a:chOff x="1631" y="1817"/>
            <a:chExt cx="1639" cy="1717"/>
          </a:xfrm>
        </p:grpSpPr>
        <p:sp>
          <p:nvSpPr>
            <p:cNvPr id="333835" name="Rectangle 11"/>
            <p:cNvSpPr>
              <a:spLocks noChangeArrowheads="1"/>
            </p:cNvSpPr>
            <p:nvPr/>
          </p:nvSpPr>
          <p:spPr bwMode="auto">
            <a:xfrm>
              <a:off x="1631" y="1817"/>
              <a:ext cx="1639" cy="171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800"/>
            </a:p>
          </p:txBody>
        </p:sp>
        <p:sp>
          <p:nvSpPr>
            <p:cNvPr id="333836" name="Line 12"/>
            <p:cNvSpPr>
              <a:spLocks noChangeShapeType="1"/>
            </p:cNvSpPr>
            <p:nvPr/>
          </p:nvSpPr>
          <p:spPr bwMode="auto">
            <a:xfrm>
              <a:off x="1639" y="2675"/>
              <a:ext cx="1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3837" name="Group 13"/>
          <p:cNvGrpSpPr>
            <a:grpSpLocks/>
          </p:cNvGrpSpPr>
          <p:nvPr/>
        </p:nvGrpSpPr>
        <p:grpSpPr bwMode="auto">
          <a:xfrm>
            <a:off x="4572000" y="2971800"/>
            <a:ext cx="2601913" cy="2725738"/>
            <a:chOff x="1631" y="1817"/>
            <a:chExt cx="1639" cy="1717"/>
          </a:xfrm>
        </p:grpSpPr>
        <p:sp>
          <p:nvSpPr>
            <p:cNvPr id="333838" name="Rectangle 14"/>
            <p:cNvSpPr>
              <a:spLocks noChangeArrowheads="1"/>
            </p:cNvSpPr>
            <p:nvPr/>
          </p:nvSpPr>
          <p:spPr bwMode="auto">
            <a:xfrm>
              <a:off x="1631" y="1817"/>
              <a:ext cx="1639" cy="1717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800"/>
            </a:p>
          </p:txBody>
        </p:sp>
        <p:sp>
          <p:nvSpPr>
            <p:cNvPr id="333839" name="Line 15"/>
            <p:cNvSpPr>
              <a:spLocks noChangeShapeType="1"/>
            </p:cNvSpPr>
            <p:nvPr/>
          </p:nvSpPr>
          <p:spPr bwMode="auto">
            <a:xfrm>
              <a:off x="1639" y="2675"/>
              <a:ext cx="1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rgbClr val="0000FF"/>
                </a:solidFill>
              </a:rPr>
              <a:t>Book Walk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sz="2800"/>
              <a:t>Put a POST-IT on each of the following pages: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828800"/>
            <a:ext cx="5715000" cy="3962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/>
              <a:t>Page 3</a:t>
            </a:r>
            <a:r>
              <a:rPr lang="en-US" sz="2000"/>
              <a:t>  Summary of how to teach the Word Identification Strategy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12</a:t>
            </a:r>
            <a:r>
              <a:rPr lang="en-US" sz="2000"/>
              <a:t> Instructional Methods: Begin the stages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85</a:t>
            </a:r>
            <a:r>
              <a:rPr lang="en-US" sz="2000"/>
              <a:t>  Appendix A:  Evaluation Guidelines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93</a:t>
            </a:r>
            <a:r>
              <a:rPr lang="en-US" sz="2000"/>
              <a:t> Appendix B:  Instructional Materials (cue cards, stem worksheet, verbal practice checklist, assignment sheet, scoring sheet, progress chart, and management chart)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112</a:t>
            </a:r>
            <a:r>
              <a:rPr lang="en-US" sz="2000"/>
              <a:t> Appendix C: Prerequisite Lessons (prefix/suffix lessons, prefix/suffix lists, prefix/suffix worksheets)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132</a:t>
            </a:r>
            <a:r>
              <a:rPr lang="en-US" sz="2000"/>
              <a:t> Appendix D: Answer Keys</a:t>
            </a:r>
          </a:p>
          <a:p>
            <a:pPr>
              <a:lnSpc>
                <a:spcPct val="80000"/>
              </a:lnSpc>
            </a:pPr>
            <a:r>
              <a:rPr lang="en-US" sz="2000" b="1"/>
              <a:t>Page 136 </a:t>
            </a:r>
            <a:r>
              <a:rPr lang="en-US" sz="2000"/>
              <a:t>Appendix E:  Suggested Commercially Available Materials</a:t>
            </a:r>
            <a:r>
              <a:rPr lang="en-US" sz="2000" b="1"/>
              <a:t> </a:t>
            </a:r>
          </a:p>
          <a:p>
            <a:pPr>
              <a:lnSpc>
                <a:spcPct val="80000"/>
              </a:lnSpc>
            </a:pPr>
            <a:endParaRPr lang="en-US" sz="2000"/>
          </a:p>
        </p:txBody>
      </p:sp>
      <p:pic>
        <p:nvPicPr>
          <p:cNvPr id="338948" name="Picture 4" descr="j034374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0913" y="2667000"/>
            <a:ext cx="1843087" cy="2209800"/>
          </a:xfrm>
          <a:noFill/>
        </p:spPr>
      </p:pic>
    </p:spTree>
    <p:extLst>
      <p:ext uri="{BB962C8B-B14F-4D97-AF65-F5344CB8AC3E}">
        <p14:creationId xmlns:p14="http://schemas.microsoft.com/office/powerpoint/2010/main" val="612161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Stage 1: Pretest </a:t>
            </a:r>
            <a:r>
              <a:rPr lang="en-US" sz="4800" b="1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>
                <a:solidFill>
                  <a:srgbClr val="FF0000"/>
                </a:solidFill>
              </a:rPr>
              <a:t>Pgs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12-15)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5091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810000" cy="3962400"/>
          </a:xfrm>
          <a:noFill/>
        </p:spPr>
        <p:txBody>
          <a:bodyPr/>
          <a:lstStyle/>
          <a:p>
            <a:pPr marL="533400" indent="-533400"/>
            <a:r>
              <a:rPr lang="en-US" sz="2000" b="1" dirty="0"/>
              <a:t>Page 12</a:t>
            </a:r>
          </a:p>
          <a:p>
            <a:pPr marL="533400" indent="-533400"/>
            <a:r>
              <a:rPr lang="en-US" sz="2000" b="1" dirty="0"/>
              <a:t>35 minutes for all 3 tests &amp; 10 minutes per student to give results</a:t>
            </a:r>
          </a:p>
          <a:p>
            <a:pPr marL="533400" indent="-533400"/>
            <a:r>
              <a:rPr lang="en-US" sz="2000" b="1" dirty="0"/>
              <a:t>Directions include 3 tests:</a:t>
            </a:r>
          </a:p>
          <a:p>
            <a:pPr marL="801688" lvl="1" indent="-457200">
              <a:buFontTx/>
              <a:buNone/>
            </a:pPr>
            <a:r>
              <a:rPr lang="en-US" sz="1800" b="1" dirty="0" smtClean="0"/>
              <a:t>1.  </a:t>
            </a:r>
            <a:r>
              <a:rPr lang="en-US" sz="1800" b="1" dirty="0" smtClean="0">
                <a:solidFill>
                  <a:schemeClr val="accent1"/>
                </a:solidFill>
              </a:rPr>
              <a:t>Prefix</a:t>
            </a:r>
            <a:r>
              <a:rPr lang="en-US" sz="1800" b="1" dirty="0">
                <a:solidFill>
                  <a:schemeClr val="accent1"/>
                </a:solidFill>
              </a:rPr>
              <a:t>/Suffix </a:t>
            </a:r>
            <a:r>
              <a:rPr lang="en-US" sz="1800" b="1" dirty="0" smtClean="0">
                <a:solidFill>
                  <a:schemeClr val="accent1"/>
                </a:solidFill>
              </a:rPr>
              <a:t>Test</a:t>
            </a:r>
            <a:endParaRPr lang="en-US" sz="1800" b="1" dirty="0">
              <a:solidFill>
                <a:schemeClr val="accent1"/>
              </a:solidFill>
            </a:endParaRPr>
          </a:p>
          <a:p>
            <a:pPr marL="801688" lvl="1" indent="-457200">
              <a:buFontTx/>
              <a:buNone/>
            </a:pPr>
            <a:r>
              <a:rPr lang="en-US" sz="1800" b="1" dirty="0"/>
              <a:t>2.  </a:t>
            </a:r>
            <a:r>
              <a:rPr lang="en-US" sz="1800" b="1" dirty="0">
                <a:solidFill>
                  <a:schemeClr val="accent1"/>
                </a:solidFill>
              </a:rPr>
              <a:t>Reading passage test</a:t>
            </a:r>
          </a:p>
          <a:p>
            <a:pPr marL="801688" lvl="1" indent="-457200">
              <a:buFontTx/>
              <a:buNone/>
            </a:pPr>
            <a:r>
              <a:rPr lang="en-US" sz="1800" b="1" dirty="0"/>
              <a:t>3.  </a:t>
            </a:r>
            <a:r>
              <a:rPr lang="en-US" sz="1800" b="1" dirty="0">
                <a:solidFill>
                  <a:schemeClr val="accent1"/>
                </a:solidFill>
              </a:rPr>
              <a:t>Comprehension questions</a:t>
            </a:r>
          </a:p>
          <a:p>
            <a:pPr marL="801688" lvl="1" indent="-457200" algn="ctr">
              <a:buFontTx/>
              <a:buNone/>
            </a:pPr>
            <a:r>
              <a:rPr lang="en-US" sz="1800" b="1" dirty="0">
                <a:solidFill>
                  <a:srgbClr val="FF0000"/>
                </a:solidFill>
              </a:rPr>
              <a:t>Mastery = 80%</a:t>
            </a:r>
          </a:p>
          <a:p>
            <a:pPr marL="533400" indent="-533400"/>
            <a:r>
              <a:rPr lang="en-US" sz="2000" b="1" dirty="0"/>
              <a:t>Score &amp; share results</a:t>
            </a:r>
          </a:p>
          <a:p>
            <a:pPr marL="801688" lvl="1" indent="-457200"/>
            <a:r>
              <a:rPr lang="en-US" sz="1800" b="1" dirty="0"/>
              <a:t>Score Pretest: </a:t>
            </a:r>
            <a:r>
              <a:rPr lang="en-US" sz="1800" b="1" dirty="0" err="1"/>
              <a:t>Pg</a:t>
            </a:r>
            <a:r>
              <a:rPr lang="en-US" sz="1800" b="1" dirty="0"/>
              <a:t> 133</a:t>
            </a:r>
          </a:p>
          <a:p>
            <a:pPr marL="533400" indent="-533400">
              <a:lnSpc>
                <a:spcPct val="90000"/>
              </a:lnSpc>
            </a:pPr>
            <a:endParaRPr lang="en-US" sz="1600" b="1" dirty="0"/>
          </a:p>
        </p:txBody>
      </p:sp>
      <p:pic>
        <p:nvPicPr>
          <p:cNvPr id="345093" name="Picture 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25" y="1600200"/>
            <a:ext cx="4460875" cy="4572000"/>
          </a:xfrm>
          <a:noFill/>
        </p:spPr>
      </p:pic>
      <p:pic>
        <p:nvPicPr>
          <p:cNvPr id="345094" name="Picture 15" descr="MCj0413486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0"/>
            <a:ext cx="16129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7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4625" y="193675"/>
            <a:ext cx="8969375" cy="1431925"/>
          </a:xfrm>
        </p:spPr>
        <p:txBody>
          <a:bodyPr/>
          <a:lstStyle/>
          <a:p>
            <a:r>
              <a:rPr lang="en-US">
                <a:solidFill>
                  <a:srgbClr val="3333CC"/>
                </a:solidFill>
              </a:rPr>
              <a:t>Mastery Requirements:</a:t>
            </a:r>
            <a:r>
              <a:rPr lang="en-US"/>
              <a:t>   </a:t>
            </a:r>
            <a:r>
              <a:rPr lang="en-US" sz="2800" b="1">
                <a:solidFill>
                  <a:srgbClr val="FF0000"/>
                </a:solidFill>
              </a:rPr>
              <a:t>Pg 17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2095500"/>
            <a:ext cx="8007350" cy="4762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Prefix/Suffix Test Score: </a:t>
            </a:r>
            <a:r>
              <a:rPr lang="en-US" dirty="0">
                <a:solidFill>
                  <a:srgbClr val="FF0000"/>
                </a:solidFill>
              </a:rPr>
              <a:t>80%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/>
              <a:t>Oral Reading Score: Must pronounce </a:t>
            </a:r>
            <a:r>
              <a:rPr lang="en-US" dirty="0">
                <a:solidFill>
                  <a:srgbClr val="FF0000"/>
                </a:solidFill>
              </a:rPr>
              <a:t>99%</a:t>
            </a:r>
            <a:r>
              <a:rPr lang="en-US" dirty="0"/>
              <a:t> correctly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Comprehension Score: Must answer </a:t>
            </a:r>
            <a:r>
              <a:rPr lang="en-US" dirty="0">
                <a:solidFill>
                  <a:srgbClr val="FF0000"/>
                </a:solidFill>
              </a:rPr>
              <a:t>60%</a:t>
            </a:r>
            <a:r>
              <a:rPr lang="en-US" dirty="0"/>
              <a:t> correctly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algn="r">
              <a:lnSpc>
                <a:spcPct val="90000"/>
              </a:lnSpc>
              <a:buFontTx/>
              <a:buNone/>
            </a:pPr>
            <a:endParaRPr lang="en-US" dirty="0">
              <a:solidFill>
                <a:srgbClr val="E519A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9419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Materials ‘Fast Facts’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962400"/>
          </a:xfrm>
        </p:spPr>
        <p:txBody>
          <a:bodyPr>
            <a:normAutofit fontScale="92500"/>
          </a:bodyPr>
          <a:lstStyle/>
          <a:p>
            <a:r>
              <a:rPr lang="en-US" dirty="0"/>
              <a:t>L</a:t>
            </a:r>
            <a:r>
              <a:rPr lang="en-US" dirty="0" smtClean="0"/>
              <a:t>eveled passages with comprehension quizzes – grades 4-10</a:t>
            </a:r>
          </a:p>
          <a:p>
            <a:r>
              <a:rPr lang="en-US" dirty="0" smtClean="0"/>
              <a:t>TE – 6 passages per grade level</a:t>
            </a:r>
          </a:p>
          <a:p>
            <a:r>
              <a:rPr lang="en-US" dirty="0" smtClean="0"/>
              <a:t>SE – 4 passages per grade level</a:t>
            </a:r>
          </a:p>
          <a:p>
            <a:r>
              <a:rPr lang="en-US" dirty="0" smtClean="0"/>
              <a:t>Half Expository (E)/ Half Narrative (N)</a:t>
            </a:r>
          </a:p>
          <a:p>
            <a:r>
              <a:rPr lang="en-US" dirty="0" smtClean="0"/>
              <a:t>6 paragraphs/16 challenge words to DISSECT</a:t>
            </a:r>
          </a:p>
          <a:p>
            <a:r>
              <a:rPr lang="en-US" dirty="0" smtClean="0"/>
              <a:t>Can be copied for student use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1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Advance Organizer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2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5847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Explore the </a:t>
            </a:r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purpose and match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of the Word Identification Strategy with current student needs and demands through pretests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Become familiar with the eight stages of instruction</a:t>
            </a:r>
          </a:p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scoring 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student samples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b="1" dirty="0" smtClean="0">
                <a:latin typeface="Arial" charset="0"/>
                <a:ea typeface="ＭＳ Ｐゴシック" charset="0"/>
                <a:cs typeface="ＭＳ Ｐゴシック" charset="0"/>
              </a:rPr>
              <a:t>Practice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initial stages of the </a:t>
            </a:r>
            <a:r>
              <a:rPr lang="en-US" sz="2800" i="1" dirty="0">
                <a:latin typeface="Arial" charset="0"/>
                <a:ea typeface="ＭＳ Ｐゴシック" charset="0"/>
                <a:cs typeface="ＭＳ Ｐゴシック" charset="0"/>
              </a:rPr>
              <a:t>Word Identification Strategy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>
                <a:latin typeface="Arial" charset="0"/>
                <a:ea typeface="ＭＳ Ｐゴシック" charset="0"/>
                <a:cs typeface="ＭＳ Ｐゴシック" charset="0"/>
              </a:rPr>
              <a:t>with fidelity</a:t>
            </a:r>
          </a:p>
          <a:p>
            <a:pPr marL="0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C07E1-02A5-0C47-B125-E3671C7BAC8B}" type="slidenum">
              <a:rPr lang="en-US" sz="1400">
                <a:solidFill>
                  <a:srgbClr val="000000"/>
                </a:solidFill>
              </a:rPr>
              <a:pPr eaLnBrk="1" hangingPunct="1"/>
              <a:t>2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0"/>
            <a:ext cx="6172200" cy="6629400"/>
          </a:xfrm>
          <a:noFill/>
        </p:spPr>
      </p:pic>
      <p:pic>
        <p:nvPicPr>
          <p:cNvPr id="421891" name="Picture 5" descr="j02991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2" name="Text Box 7"/>
          <p:cNvSpPr txBox="1">
            <a:spLocks noChangeArrowheads="1"/>
          </p:cNvSpPr>
          <p:nvPr/>
        </p:nvSpPr>
        <p:spPr bwMode="auto">
          <a:xfrm>
            <a:off x="304800" y="3352800"/>
            <a:ext cx="160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/>
              <a:t>Page 90</a:t>
            </a:r>
          </a:p>
        </p:txBody>
      </p:sp>
    </p:spTree>
    <p:extLst>
      <p:ext uri="{BB962C8B-B14F-4D97-AF65-F5344CB8AC3E}">
        <p14:creationId xmlns:p14="http://schemas.microsoft.com/office/powerpoint/2010/main" val="10655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 PRACTICE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PRETEST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499942"/>
              </p:ext>
            </p:extLst>
          </p:nvPr>
        </p:nvGraphicFramePr>
        <p:xfrm>
          <a:off x="938138" y="643527"/>
          <a:ext cx="7470793" cy="5778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6" name="Document" r:id="rId4" imgW="6083300" imgH="7112000" progId="Word.Document.12">
                  <p:embed/>
                </p:oleObj>
              </mc:Choice>
              <mc:Fallback>
                <p:oleObj name="Document" r:id="rId4" imgW="6083300" imgH="7112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8138" y="643527"/>
                        <a:ext cx="7470793" cy="5778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01488" y="58751"/>
            <a:ext cx="65440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Student Folder: Checklist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FIDELITY CHECKLIST-STAGE 1</a:t>
            </a:r>
            <a:endParaRPr lang="en-US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2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7224"/>
            <a:ext cx="7772400" cy="1143000"/>
          </a:xfrm>
        </p:spPr>
        <p:txBody>
          <a:bodyPr/>
          <a:lstStyle/>
          <a:p>
            <a:r>
              <a:rPr lang="en-US" dirty="0" smtClean="0"/>
              <a:t>Prerequisite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01589"/>
            <a:ext cx="7772400" cy="3962400"/>
          </a:xfrm>
        </p:spPr>
        <p:txBody>
          <a:bodyPr/>
          <a:lstStyle/>
          <a:p>
            <a:r>
              <a:rPr lang="en-US" sz="2800" dirty="0" smtClean="0"/>
              <a:t>Read and highlight pgs. 112-117</a:t>
            </a:r>
          </a:p>
          <a:p>
            <a:r>
              <a:rPr lang="en-US" sz="2800" dirty="0" smtClean="0"/>
              <a:t>To be used if students do not score 80% or better on the prefix/suffix part of the pretest</a:t>
            </a:r>
          </a:p>
          <a:p>
            <a:r>
              <a:rPr lang="en-US" sz="2800" dirty="0" smtClean="0"/>
              <a:t>Mastery: 80% - ‘Isolate the Prefix Worksheet’ &amp; 80% - ‘Separate the Suffix Worksheet’</a:t>
            </a:r>
          </a:p>
          <a:p>
            <a:r>
              <a:rPr lang="en-US" sz="2800" dirty="0" smtClean="0"/>
              <a:t>Pronunciation mastery: 90% of the prefixes on ‘Prefix List’ &amp; 90% of the suffixes on ‘Suffix List’</a:t>
            </a:r>
          </a:p>
        </p:txBody>
      </p:sp>
    </p:spTree>
    <p:extLst>
      <p:ext uri="{BB962C8B-B14F-4D97-AF65-F5344CB8AC3E}">
        <p14:creationId xmlns:p14="http://schemas.microsoft.com/office/powerpoint/2010/main" val="12339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Prefix/Suffix  Worksheets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2: DESCRIBE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864659"/>
            <a:ext cx="7772400" cy="3962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Read, tab, highlight, and take notes pages 19-33.</a:t>
            </a:r>
          </a:p>
          <a:p>
            <a:r>
              <a:rPr lang="en-US" dirty="0" smtClean="0"/>
              <a:t>Give Advance Organizer</a:t>
            </a:r>
          </a:p>
          <a:p>
            <a:r>
              <a:rPr lang="en-US" dirty="0" smtClean="0"/>
              <a:t>Rationales for the strategy</a:t>
            </a:r>
          </a:p>
          <a:p>
            <a:r>
              <a:rPr lang="en-US" dirty="0" smtClean="0"/>
              <a:t>Explain steps of the strategy-cue cards &amp; notes</a:t>
            </a:r>
          </a:p>
          <a:p>
            <a:r>
              <a:rPr lang="en-US" dirty="0" smtClean="0"/>
              <a:t>Discussion of Goal</a:t>
            </a:r>
          </a:p>
          <a:p>
            <a:r>
              <a:rPr lang="en-US" dirty="0" smtClean="0"/>
              <a:t>Post organizer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4495800" cy="11430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DISSECT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8368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2819400" y="3967163"/>
            <a:ext cx="5170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Congratulations</a:t>
            </a:r>
            <a:endParaRPr lang="en-US" sz="4000" dirty="0">
              <a:solidFill>
                <a:srgbClr val="33CC33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39566" y="3886200"/>
            <a:ext cx="1308560" cy="1447800"/>
            <a:chOff x="1008" y="1728"/>
            <a:chExt cx="960" cy="1152"/>
          </a:xfrm>
        </p:grpSpPr>
        <p:sp>
          <p:nvSpPr>
            <p:cNvPr id="326662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  <p:sp>
          <p:nvSpPr>
            <p:cNvPr id="326663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 b="1"/>
            </a:p>
          </p:txBody>
        </p:sp>
      </p:grpSp>
      <p:sp>
        <p:nvSpPr>
          <p:cNvPr id="326664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68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Congratulations</a:t>
            </a:r>
            <a:r>
              <a:rPr lang="en-US"/>
              <a:t> were in </a:t>
            </a:r>
            <a:r>
              <a:rPr lang="en-US">
                <a:solidFill>
                  <a:srgbClr val="33CCCC"/>
                </a:solidFill>
              </a:rPr>
              <a:t>order </a:t>
            </a:r>
            <a:r>
              <a:rPr lang="en-US"/>
              <a:t>when Ben won the contest.</a:t>
            </a:r>
          </a:p>
        </p:txBody>
      </p:sp>
      <p:sp>
        <p:nvSpPr>
          <p:cNvPr id="58369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Ending(s)</a:t>
            </a:r>
            <a:endParaRPr lang="en-US" sz="2400"/>
          </a:p>
        </p:txBody>
      </p:sp>
      <p:sp>
        <p:nvSpPr>
          <p:cNvPr id="58369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151564" y="3729038"/>
            <a:ext cx="1382713" cy="1460500"/>
            <a:chOff x="3072" y="1680"/>
            <a:chExt cx="1392" cy="1248"/>
          </a:xfrm>
        </p:grpSpPr>
        <p:sp>
          <p:nvSpPr>
            <p:cNvPr id="326672" name="Line 16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73" name="Line 17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06" name="AutoShape 26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326675" name="Line 30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676" name="Line 34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6677" name="Text Box 36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326678" name="Line 37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 flipH="1">
            <a:off x="7265332" y="3608856"/>
            <a:ext cx="76200" cy="1600200"/>
            <a:chOff x="1008" y="1728"/>
            <a:chExt cx="960" cy="1152"/>
          </a:xfrm>
        </p:grpSpPr>
        <p:sp>
          <p:nvSpPr>
            <p:cNvPr id="326683" name="Line 4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684" name="Line 4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46" y="5973763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3675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8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8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83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83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3" grpId="0" animBg="1"/>
      <p:bldP spid="583693" grpId="0" animBg="1"/>
      <p:bldP spid="583694" grpId="0" animBg="1"/>
      <p:bldP spid="583706" grpId="0" animBg="1"/>
      <p:bldP spid="58370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495800" cy="1143000"/>
          </a:xfrm>
        </p:spPr>
        <p:txBody>
          <a:bodyPr/>
          <a:lstStyle/>
          <a:p>
            <a:r>
              <a:rPr lang="en-US" sz="6600" b="1">
                <a:solidFill>
                  <a:srgbClr val="FF0000"/>
                </a:solidFill>
              </a:rPr>
              <a:t>DISSECT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713731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713732" name="Text Box 4"/>
          <p:cNvSpPr txBox="1">
            <a:spLocks noChangeArrowheads="1"/>
          </p:cNvSpPr>
          <p:nvPr/>
        </p:nvSpPr>
        <p:spPr bwMode="auto">
          <a:xfrm>
            <a:off x="2819400" y="3967163"/>
            <a:ext cx="5170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Congratulations</a:t>
            </a:r>
            <a:endParaRPr lang="en-US" sz="4000" dirty="0">
              <a:solidFill>
                <a:srgbClr val="33CC33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461829" name="Group 5"/>
          <p:cNvGrpSpPr>
            <a:grpSpLocks/>
          </p:cNvGrpSpPr>
          <p:nvPr/>
        </p:nvGrpSpPr>
        <p:grpSpPr bwMode="auto">
          <a:xfrm>
            <a:off x="2534982" y="3886200"/>
            <a:ext cx="1524000" cy="1447800"/>
            <a:chOff x="1008" y="1728"/>
            <a:chExt cx="960" cy="1152"/>
          </a:xfrm>
        </p:grpSpPr>
        <p:sp>
          <p:nvSpPr>
            <p:cNvPr id="461830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1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32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33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</a:rPr>
              <a:t>Congratulations</a:t>
            </a:r>
            <a:r>
              <a:rPr lang="en-US"/>
              <a:t> were in </a:t>
            </a:r>
            <a:r>
              <a:rPr lang="en-US">
                <a:solidFill>
                  <a:srgbClr val="33CCCC"/>
                </a:solidFill>
              </a:rPr>
              <a:t>order </a:t>
            </a:r>
            <a:r>
              <a:rPr lang="en-US"/>
              <a:t>when Ben won the contest.</a:t>
            </a:r>
          </a:p>
        </p:txBody>
      </p:sp>
      <p:grpSp>
        <p:nvGrpSpPr>
          <p:cNvPr id="461834" name="Group 10"/>
          <p:cNvGrpSpPr>
            <a:grpSpLocks/>
          </p:cNvGrpSpPr>
          <p:nvPr/>
        </p:nvGrpSpPr>
        <p:grpSpPr bwMode="auto">
          <a:xfrm>
            <a:off x="6150108" y="3721100"/>
            <a:ext cx="1382713" cy="1460500"/>
            <a:chOff x="3072" y="1680"/>
            <a:chExt cx="1392" cy="1248"/>
          </a:xfrm>
        </p:grpSpPr>
        <p:sp>
          <p:nvSpPr>
            <p:cNvPr id="461835" name="Line 11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36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37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Ending(s)</a:t>
            </a:r>
            <a:endParaRPr lang="en-US" sz="2400"/>
          </a:p>
        </p:txBody>
      </p:sp>
      <p:sp>
        <p:nvSpPr>
          <p:cNvPr id="461838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grpSp>
        <p:nvGrpSpPr>
          <p:cNvPr id="461839" name="Group 15"/>
          <p:cNvGrpSpPr>
            <a:grpSpLocks/>
          </p:cNvGrpSpPr>
          <p:nvPr/>
        </p:nvGrpSpPr>
        <p:grpSpPr bwMode="auto">
          <a:xfrm>
            <a:off x="7222559" y="3550866"/>
            <a:ext cx="1382713" cy="1460500"/>
            <a:chOff x="3072" y="1680"/>
            <a:chExt cx="1392" cy="1248"/>
          </a:xfrm>
        </p:grpSpPr>
        <p:sp>
          <p:nvSpPr>
            <p:cNvPr id="461840" name="Line 16"/>
            <p:cNvSpPr>
              <a:spLocks noChangeShapeType="1"/>
            </p:cNvSpPr>
            <p:nvPr/>
          </p:nvSpPr>
          <p:spPr bwMode="auto">
            <a:xfrm>
              <a:off x="3072" y="1680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41" name="Line 17"/>
            <p:cNvSpPr>
              <a:spLocks noChangeShapeType="1"/>
            </p:cNvSpPr>
            <p:nvPr/>
          </p:nvSpPr>
          <p:spPr bwMode="auto">
            <a:xfrm flipV="1">
              <a:off x="3072" y="292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842" name="AutoShape 18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1843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4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845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1846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847" name="Group 23"/>
          <p:cNvGrpSpPr>
            <a:grpSpLocks/>
          </p:cNvGrpSpPr>
          <p:nvPr/>
        </p:nvGrpSpPr>
        <p:grpSpPr bwMode="auto">
          <a:xfrm flipH="1">
            <a:off x="5039558" y="3708587"/>
            <a:ext cx="76200" cy="1447800"/>
            <a:chOff x="1008" y="1728"/>
            <a:chExt cx="960" cy="1152"/>
          </a:xfrm>
        </p:grpSpPr>
        <p:sp>
          <p:nvSpPr>
            <p:cNvPr id="461848" name="Line 24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49" name="Line 25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1850" name="Group 26"/>
          <p:cNvGrpSpPr>
            <a:grpSpLocks/>
          </p:cNvGrpSpPr>
          <p:nvPr/>
        </p:nvGrpSpPr>
        <p:grpSpPr bwMode="auto">
          <a:xfrm flipH="1">
            <a:off x="5781176" y="3606894"/>
            <a:ext cx="76200" cy="1600200"/>
            <a:chOff x="1008" y="1728"/>
            <a:chExt cx="960" cy="1152"/>
          </a:xfrm>
        </p:grpSpPr>
        <p:sp>
          <p:nvSpPr>
            <p:cNvPr id="461851" name="Line 27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852" name="Line 28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3757" name="Rectangle 29"/>
          <p:cNvSpPr>
            <a:spLocks noChangeArrowheads="1"/>
          </p:cNvSpPr>
          <p:nvPr/>
        </p:nvSpPr>
        <p:spPr bwMode="auto">
          <a:xfrm>
            <a:off x="4572000" y="228600"/>
            <a:ext cx="4572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0000CC"/>
                </a:solidFill>
              </a:rPr>
              <a:t>If a stem or part of the stem begins with:</a:t>
            </a:r>
          </a:p>
          <a:p>
            <a:pPr algn="ctr">
              <a:buFontTx/>
              <a:buChar char="•"/>
            </a:pPr>
            <a:r>
              <a:rPr lang="en-US" sz="1600" b="1">
                <a:solidFill>
                  <a:srgbClr val="0000CC"/>
                </a:solidFill>
              </a:rPr>
              <a:t>A vowel, divide off the first two letters</a:t>
            </a:r>
          </a:p>
          <a:p>
            <a:pPr algn="ctr">
              <a:buFontTx/>
              <a:buChar char="•"/>
            </a:pPr>
            <a:r>
              <a:rPr lang="en-US" sz="1600" b="1">
                <a:solidFill>
                  <a:srgbClr val="0000CC"/>
                </a:solidFill>
              </a:rPr>
              <a:t>A consonant, divide off the first three letters.</a:t>
            </a:r>
          </a:p>
        </p:txBody>
      </p:sp>
      <p:sp>
        <p:nvSpPr>
          <p:cNvPr id="713758" name="Rectangle 30"/>
          <p:cNvSpPr>
            <a:spLocks noChangeArrowheads="1"/>
          </p:cNvSpPr>
          <p:nvPr/>
        </p:nvSpPr>
        <p:spPr bwMode="auto">
          <a:xfrm>
            <a:off x="3581400" y="990600"/>
            <a:ext cx="1371600" cy="5191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Helvetica" charset="0"/>
              </a:rPr>
              <a:t>Rule 1:</a:t>
            </a:r>
            <a:endParaRPr lang="en-US" sz="4000" b="1">
              <a:solidFill>
                <a:schemeClr val="accent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0179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57" grpId="0"/>
      <p:bldP spid="7137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candal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The news article created quite a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candal.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 and 2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5324475" y="3517732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51125" y="2608263"/>
            <a:ext cx="3978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sca</a:t>
            </a:r>
            <a:r>
              <a:rPr lang="en-US" sz="6000" dirty="0" smtClean="0">
                <a:solidFill>
                  <a:srgbClr val="008000"/>
                </a:solidFill>
              </a:rPr>
              <a:t>nda</a:t>
            </a:r>
            <a:r>
              <a:rPr lang="en-US" sz="6000" dirty="0" smtClean="0"/>
              <a:t>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4375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 txBox="1">
            <a:spLocks noChangeArrowheads="1"/>
          </p:cNvSpPr>
          <p:nvPr/>
        </p:nvSpPr>
        <p:spPr bwMode="auto">
          <a:xfrm>
            <a:off x="491595" y="1066800"/>
            <a:ext cx="831614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r>
              <a:rPr lang="en-US" sz="3200" dirty="0">
                <a:solidFill>
                  <a:srgbClr val="000000"/>
                </a:solidFill>
              </a:rPr>
              <a:t>is an integrated model of </a:t>
            </a:r>
            <a:r>
              <a:rPr lang="en-US" sz="3200" b="1" dirty="0" smtClean="0">
                <a:solidFill>
                  <a:srgbClr val="0000FF"/>
                </a:solidFill>
              </a:rPr>
              <a:t>evidence-based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practices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to address many of the needs of diverse learners, primarily focused on adolescents.  It has been under </a:t>
            </a:r>
            <a:r>
              <a:rPr lang="en-US" sz="3200" b="1" dirty="0" smtClean="0">
                <a:solidFill>
                  <a:srgbClr val="0000FF"/>
                </a:solidFill>
              </a:rPr>
              <a:t>research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and development </a:t>
            </a:r>
            <a:r>
              <a:rPr lang="en-US" sz="3200" dirty="0">
                <a:solidFill>
                  <a:srgbClr val="000000"/>
                </a:solidFill>
              </a:rPr>
              <a:t>for </a:t>
            </a:r>
            <a:r>
              <a:rPr lang="en-US" sz="3200" dirty="0" smtClean="0">
                <a:solidFill>
                  <a:srgbClr val="000000"/>
                </a:solidFill>
              </a:rPr>
              <a:t>more than 35 </a:t>
            </a:r>
            <a:r>
              <a:rPr lang="en-US" sz="3200" dirty="0">
                <a:solidFill>
                  <a:srgbClr val="000000"/>
                </a:solidFill>
              </a:rPr>
              <a:t>years at the University of Kansas Center for Research on Learning.</a:t>
            </a:r>
          </a:p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3499A"/>
              </a:buClr>
              <a:buFont typeface="Wingdings" charset="0"/>
              <a:buNone/>
            </a:pPr>
            <a:endParaRPr lang="en-US" sz="3200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5843" name="Picture 3" descr="C:\Users\clspen\Pictures\SIM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679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5410200" y="304800"/>
            <a:ext cx="411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®</a:t>
            </a:r>
          </a:p>
        </p:txBody>
      </p:sp>
      <p:pic>
        <p:nvPicPr>
          <p:cNvPr id="35845" name="Picture 6" descr="C:\Users\clspen\Pictures\SIM bkg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1675"/>
            <a:ext cx="9144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09635" name="AutoShape 3"/>
          <p:cNvSpPr>
            <a:spLocks noChangeArrowheads="1"/>
          </p:cNvSpPr>
          <p:nvPr/>
        </p:nvSpPr>
        <p:spPr bwMode="auto">
          <a:xfrm>
            <a:off x="533400" y="2895600"/>
            <a:ext cx="1295400" cy="685800"/>
          </a:xfrm>
          <a:prstGeom prst="wedgeEllipseCallout">
            <a:avLst>
              <a:gd name="adj1" fmla="val 137009"/>
              <a:gd name="adj2" fmla="val -30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0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709636" name="Text Box 4"/>
          <p:cNvSpPr txBox="1">
            <a:spLocks noChangeArrowheads="1"/>
          </p:cNvSpPr>
          <p:nvPr/>
        </p:nvSpPr>
        <p:spPr bwMode="auto">
          <a:xfrm>
            <a:off x="2971800" y="2667000"/>
            <a:ext cx="5170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clench</a:t>
            </a:r>
            <a:endParaRPr lang="en-US" sz="4800">
              <a:solidFill>
                <a:srgbClr val="3333CC"/>
              </a:solidFill>
              <a:ea typeface="ＭＳ Ｐゴシック" pitchFamily="34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095750" y="2734235"/>
            <a:ext cx="76200" cy="1447800"/>
            <a:chOff x="1008" y="1728"/>
            <a:chExt cx="960" cy="1152"/>
          </a:xfrm>
        </p:grpSpPr>
        <p:sp>
          <p:nvSpPr>
            <p:cNvPr id="463878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879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3880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41" name="Text Box 9"/>
          <p:cNvSpPr txBox="1">
            <a:spLocks noChangeArrowheads="1"/>
          </p:cNvSpPr>
          <p:nvPr/>
        </p:nvSpPr>
        <p:spPr bwMode="auto">
          <a:xfrm>
            <a:off x="3733800" y="1662113"/>
            <a:ext cx="541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/>
              <a:t>Bob tried hard not to </a:t>
            </a:r>
            <a:r>
              <a:rPr lang="en-US" b="1" dirty="0">
                <a:solidFill>
                  <a:srgbClr val="0000FF"/>
                </a:solidFill>
              </a:rPr>
              <a:t>clench</a:t>
            </a:r>
            <a:r>
              <a:rPr lang="en-US" b="1" dirty="0"/>
              <a:t> his fist hard when the dog barked at him.</a:t>
            </a:r>
            <a:endParaRPr lang="en-US" sz="2000" dirty="0"/>
          </a:p>
        </p:txBody>
      </p:sp>
      <p:sp>
        <p:nvSpPr>
          <p:cNvPr id="709645" name="AutoShape 13"/>
          <p:cNvSpPr>
            <a:spLocks noChangeArrowheads="1"/>
          </p:cNvSpPr>
          <p:nvPr/>
        </p:nvSpPr>
        <p:spPr bwMode="auto">
          <a:xfrm>
            <a:off x="6248400" y="3124200"/>
            <a:ext cx="1314450" cy="728663"/>
          </a:xfrm>
          <a:prstGeom prst="wedgeEllipseCallout">
            <a:avLst>
              <a:gd name="adj1" fmla="val -108333"/>
              <a:gd name="adj2" fmla="val -238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/>
              <a:t>Separate </a:t>
            </a:r>
          </a:p>
          <a:p>
            <a:pPr algn="ctr"/>
            <a:r>
              <a:rPr lang="en-US" sz="1600" b="1"/>
              <a:t>the  </a:t>
            </a:r>
          </a:p>
          <a:p>
            <a:pPr algn="ctr"/>
            <a:r>
              <a:rPr lang="en-US" sz="1600" b="1"/>
              <a:t>Ending</a:t>
            </a:r>
            <a:endParaRPr lang="en-US"/>
          </a:p>
        </p:txBody>
      </p:sp>
      <p:sp>
        <p:nvSpPr>
          <p:cNvPr id="709646" name="AutoShape 14"/>
          <p:cNvSpPr>
            <a:spLocks noChangeArrowheads="1"/>
          </p:cNvSpPr>
          <p:nvPr/>
        </p:nvSpPr>
        <p:spPr bwMode="auto">
          <a:xfrm>
            <a:off x="0" y="1600200"/>
            <a:ext cx="2381250" cy="1074738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709647" name="AutoShape 15"/>
          <p:cNvSpPr>
            <a:spLocks noChangeArrowheads="1"/>
          </p:cNvSpPr>
          <p:nvPr/>
        </p:nvSpPr>
        <p:spPr bwMode="auto">
          <a:xfrm>
            <a:off x="38100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Say the stem</a:t>
            </a:r>
          </a:p>
          <a:p>
            <a:pPr algn="ctr"/>
            <a:r>
              <a:rPr lang="en-US" sz="2000" b="1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3885" name="Line 16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6" name="Line 17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87" name="Text Box 18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3888" name="Line 19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9652" name="Text Box 20"/>
          <p:cNvSpPr txBox="1">
            <a:spLocks noChangeArrowheads="1"/>
          </p:cNvSpPr>
          <p:nvPr/>
        </p:nvSpPr>
        <p:spPr bwMode="auto">
          <a:xfrm>
            <a:off x="457200" y="4267200"/>
            <a:ext cx="51704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 lench</a:t>
            </a:r>
            <a:endParaRPr lang="en-US" sz="4800">
              <a:ea typeface="ＭＳ Ｐゴシック" pitchFamily="34" charset="-128"/>
              <a:cs typeface="+mn-cs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2343150" y="4046537"/>
            <a:ext cx="76200" cy="1447800"/>
            <a:chOff x="1008" y="1728"/>
            <a:chExt cx="960" cy="1152"/>
          </a:xfrm>
        </p:grpSpPr>
        <p:sp>
          <p:nvSpPr>
            <p:cNvPr id="463891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3892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9656" name="Line 24"/>
          <p:cNvSpPr>
            <a:spLocks noChangeShapeType="1"/>
          </p:cNvSpPr>
          <p:nvPr/>
        </p:nvSpPr>
        <p:spPr bwMode="auto">
          <a:xfrm flipH="1" flipV="1">
            <a:off x="3429000" y="2590800"/>
            <a:ext cx="16002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57" name="Line 25"/>
          <p:cNvSpPr>
            <a:spLocks noChangeShapeType="1"/>
          </p:cNvSpPr>
          <p:nvPr/>
        </p:nvSpPr>
        <p:spPr bwMode="auto">
          <a:xfrm flipV="1">
            <a:off x="3418682" y="2590800"/>
            <a:ext cx="1266825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9659" name="Rectangle 27"/>
          <p:cNvSpPr>
            <a:spLocks noChangeArrowheads="1"/>
          </p:cNvSpPr>
          <p:nvPr/>
        </p:nvSpPr>
        <p:spPr bwMode="auto">
          <a:xfrm>
            <a:off x="5029200" y="409575"/>
            <a:ext cx="2798763" cy="106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>
                <a:solidFill>
                  <a:schemeClr val="accent2"/>
                </a:solidFill>
                <a:latin typeface="Helvetica" charset="0"/>
              </a:rPr>
              <a:t>Rules 1 and 2</a:t>
            </a:r>
          </a:p>
        </p:txBody>
      </p:sp>
    </p:spTree>
    <p:extLst>
      <p:ext uri="{BB962C8B-B14F-4D97-AF65-F5344CB8AC3E}">
        <p14:creationId xmlns:p14="http://schemas.microsoft.com/office/powerpoint/2010/main" val="532934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709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0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0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7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70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7096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096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709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709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635" grpId="0" animBg="1"/>
      <p:bldP spid="709645" grpId="0" animBg="1"/>
      <p:bldP spid="709646" grpId="0" animBg="1"/>
      <p:bldP spid="709647" grpId="0" animBg="1"/>
      <p:bldP spid="709647" grpId="1" animBg="1"/>
      <p:bldP spid="709656" grpId="0" animBg="1"/>
      <p:bldP spid="7096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bel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</a:t>
            </a:r>
            <a:r>
              <a:rPr 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ve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I believe it is time to go on a diet.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457700" y="339112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5029200" y="3248306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1&amp;3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4305300" y="3542789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4924425" y="3542789"/>
            <a:ext cx="152400" cy="1447800"/>
            <a:chOff x="1008" y="1728"/>
            <a:chExt cx="960" cy="1152"/>
          </a:xfrm>
        </p:grpSpPr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93581" y="4867970"/>
            <a:ext cx="2450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d</a:t>
            </a:r>
            <a:r>
              <a:rPr lang="en-US" sz="5400" b="1" dirty="0" smtClean="0">
                <a:solidFill>
                  <a:srgbClr val="0000FF"/>
                </a:solidFill>
              </a:rPr>
              <a:t>ie</a:t>
            </a:r>
            <a:r>
              <a:rPr lang="en-US" sz="5400" b="1" dirty="0" smtClean="0"/>
              <a:t>t</a:t>
            </a:r>
            <a:endParaRPr lang="en-US" sz="5400" b="1" dirty="0"/>
          </a:p>
        </p:txBody>
      </p:sp>
      <p:grpSp>
        <p:nvGrpSpPr>
          <p:cNvPr id="34" name="Group 5"/>
          <p:cNvGrpSpPr>
            <a:grpSpLocks/>
          </p:cNvGrpSpPr>
          <p:nvPr/>
        </p:nvGrpSpPr>
        <p:grpSpPr bwMode="auto">
          <a:xfrm>
            <a:off x="594440" y="4867970"/>
            <a:ext cx="1524000" cy="1447800"/>
            <a:chOff x="1008" y="1728"/>
            <a:chExt cx="960" cy="1152"/>
          </a:xfrm>
        </p:grpSpPr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7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10300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Examine the Stem</a:t>
            </a: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(P. 97)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4267200" cy="44196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/>
              <a:t>Let</a:t>
            </a:r>
            <a:r>
              <a:rPr lang="ja-JP" altLang="en-US" sz="2800" b="1"/>
              <a:t>’</a:t>
            </a:r>
            <a:r>
              <a:rPr lang="en-US" sz="2800" b="1"/>
              <a:t>s take a closer look at how we </a:t>
            </a:r>
            <a:r>
              <a:rPr lang="ja-JP" altLang="en-US" sz="2800" b="1"/>
              <a:t>“</a:t>
            </a:r>
            <a:r>
              <a:rPr lang="en-US" sz="2800" b="1"/>
              <a:t>examine a stem.</a:t>
            </a:r>
            <a:r>
              <a:rPr lang="ja-JP" altLang="en-US" sz="2800" b="1"/>
              <a:t>”</a:t>
            </a:r>
            <a:endParaRPr lang="en-US" sz="2800" b="1"/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	-Use the </a:t>
            </a:r>
            <a:r>
              <a:rPr lang="en-US" sz="2800" b="1" u="sng"/>
              <a:t>Rules of 2</a:t>
            </a:r>
            <a:r>
              <a:rPr lang="ja-JP" altLang="en-US" sz="2800" b="1" u="sng"/>
              <a:t>’</a:t>
            </a:r>
            <a:r>
              <a:rPr lang="en-US" sz="2800" b="1" u="sng"/>
              <a:t>s &amp; 3</a:t>
            </a:r>
            <a:r>
              <a:rPr lang="ja-JP" altLang="en-US" sz="2800" b="1" u="sng"/>
              <a:t>’</a:t>
            </a:r>
            <a:r>
              <a:rPr lang="en-US" sz="2800" b="1" u="sng"/>
              <a:t>s</a:t>
            </a:r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en-US" sz="2800"/>
              <a:t>		-Total of </a:t>
            </a:r>
            <a:r>
              <a:rPr lang="en-US" sz="2800" b="1" u="sng"/>
              <a:t>THREE Rules</a:t>
            </a:r>
          </a:p>
        </p:txBody>
      </p:sp>
      <p:pic>
        <p:nvPicPr>
          <p:cNvPr id="460804" name="Picture 4" descr="MPj0442524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3200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6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DESCRIBE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9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FIDELITY CHECKLIST- STAGE 2</a:t>
            </a:r>
            <a:endParaRPr lang="en-US" sz="36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3: MODEL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Read, tab, highlight, and take notes pages 34-40.</a:t>
            </a:r>
          </a:p>
          <a:p>
            <a:r>
              <a:rPr lang="en-US" dirty="0" smtClean="0"/>
              <a:t>Need document camera/interactive board</a:t>
            </a:r>
          </a:p>
          <a:p>
            <a:r>
              <a:rPr lang="en-US" dirty="0" smtClean="0"/>
              <a:t>Select Model Passage- “Bridging the Gap”</a:t>
            </a:r>
          </a:p>
          <a:p>
            <a:r>
              <a:rPr lang="en-US" dirty="0" smtClean="0"/>
              <a:t>Do the Model- DISSECT</a:t>
            </a:r>
          </a:p>
          <a:p>
            <a:r>
              <a:rPr lang="en-US" dirty="0" smtClean="0"/>
              <a:t>Discussion of Goal</a:t>
            </a:r>
          </a:p>
          <a:p>
            <a:r>
              <a:rPr lang="en-US" dirty="0" smtClean="0"/>
              <a:t>Post organizer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3" descr="HeartsNestedMyComfortCott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>
          <a:xfrm>
            <a:off x="7039189" y="316971"/>
            <a:ext cx="1857284" cy="116840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93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Models: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Presentation: Think-a-loud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Student Enlistment: Checks for understanding and shapes </a:t>
            </a:r>
            <a:r>
              <a:rPr lang="en-US" dirty="0"/>
              <a:t>r</a:t>
            </a:r>
            <a:r>
              <a:rPr lang="en-US" dirty="0" smtClean="0"/>
              <a:t>esponses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1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 sz="6000" b="1">
                <a:solidFill>
                  <a:srgbClr val="0000FF"/>
                </a:solidFill>
              </a:rPr>
              <a:t>Modeling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76400"/>
            <a:ext cx="77724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 smtClean="0"/>
              <a:t>“</a:t>
            </a:r>
            <a:r>
              <a:rPr lang="en-US" dirty="0"/>
              <a:t>Teacher Model</a:t>
            </a:r>
            <a:r>
              <a:rPr lang="ja-JP" altLang="en-US" dirty="0"/>
              <a:t>”</a:t>
            </a:r>
            <a:r>
              <a:rPr lang="en-US" dirty="0"/>
              <a:t> using the model passage: </a:t>
            </a:r>
            <a:r>
              <a:rPr lang="ja-JP" altLang="en-US" dirty="0"/>
              <a:t>“</a:t>
            </a:r>
            <a:r>
              <a:rPr lang="en-US" dirty="0"/>
              <a:t>Bridging the Gap</a:t>
            </a:r>
            <a:r>
              <a:rPr lang="ja-JP" altLang="en-US" dirty="0"/>
              <a:t>”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Manual </a:t>
            </a:r>
            <a:r>
              <a:rPr lang="en-US" dirty="0">
                <a:solidFill>
                  <a:srgbClr val="0000CC"/>
                </a:solidFill>
              </a:rPr>
              <a:t>P. 88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Using ‘DISSECT’ </a:t>
            </a:r>
            <a:r>
              <a:rPr lang="en-US" dirty="0"/>
              <a:t>on the following words: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	- </a:t>
            </a:r>
            <a:r>
              <a:rPr lang="en-US" dirty="0">
                <a:solidFill>
                  <a:srgbClr val="0000CC"/>
                </a:solidFill>
              </a:rPr>
              <a:t>cantilever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CC"/>
                </a:solidFill>
              </a:rPr>
              <a:t>	- suspension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olidFill>
                  <a:srgbClr val="0000CC"/>
                </a:solidFill>
              </a:rPr>
              <a:t>	- achievement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384004" name="Picture 4" descr="MCj0413486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4800"/>
            <a:ext cx="16891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6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810000" cy="1143000"/>
          </a:xfrm>
        </p:spPr>
        <p:txBody>
          <a:bodyPr/>
          <a:lstStyle/>
          <a:p>
            <a:r>
              <a:rPr lang="en-US" sz="5400" b="1">
                <a:solidFill>
                  <a:srgbClr val="FF0000"/>
                </a:solidFill>
              </a:rPr>
              <a:t>DISSECT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640003" name="AutoShape 3"/>
          <p:cNvSpPr>
            <a:spLocks noChangeArrowheads="1"/>
          </p:cNvSpPr>
          <p:nvPr/>
        </p:nvSpPr>
        <p:spPr bwMode="auto">
          <a:xfrm>
            <a:off x="228600" y="3352800"/>
            <a:ext cx="2130425" cy="1143000"/>
          </a:xfrm>
          <a:prstGeom prst="wedgeEllipseCallout">
            <a:avLst>
              <a:gd name="adj1" fmla="val 71759"/>
              <a:gd name="adj2" fmla="val 715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Isolate</a:t>
            </a:r>
          </a:p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 the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pitchFamily="34" charset="-128"/>
                <a:cs typeface="+mn-cs"/>
              </a:rPr>
              <a:t>Beginning</a:t>
            </a:r>
            <a:endParaRPr lang="en-US" sz="1600" b="1">
              <a:solidFill>
                <a:srgbClr val="3BF92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  <a:cs typeface="+mn-cs"/>
            </a:endParaRPr>
          </a:p>
        </p:txBody>
      </p:sp>
      <p:sp>
        <p:nvSpPr>
          <p:cNvPr id="640004" name="Text Box 4"/>
          <p:cNvSpPr txBox="1">
            <a:spLocks noChangeArrowheads="1"/>
          </p:cNvSpPr>
          <p:nvPr/>
        </p:nvSpPr>
        <p:spPr bwMode="auto">
          <a:xfrm>
            <a:off x="3352800" y="3657600"/>
            <a:ext cx="5170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s</a:t>
            </a: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  <a:cs typeface="+mn-cs"/>
              </a:rPr>
              <a:t>candal</a:t>
            </a:r>
            <a:endParaRPr lang="en-US" sz="4800" dirty="0">
              <a:ea typeface="ＭＳ Ｐゴシック" pitchFamily="34" charset="-128"/>
              <a:cs typeface="+mn-cs"/>
            </a:endParaRPr>
          </a:p>
        </p:txBody>
      </p:sp>
      <p:sp>
        <p:nvSpPr>
          <p:cNvPr id="465928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41275">
            <a:solidFill>
              <a:srgbClr val="1241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09" name="Text Box 9"/>
          <p:cNvSpPr txBox="1">
            <a:spLocks noChangeArrowheads="1"/>
          </p:cNvSpPr>
          <p:nvPr/>
        </p:nvSpPr>
        <p:spPr bwMode="auto">
          <a:xfrm>
            <a:off x="3995738" y="1662113"/>
            <a:ext cx="49545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The news article created quite a</a:t>
            </a:r>
          </a:p>
          <a:p>
            <a:pPr>
              <a:spcBef>
                <a:spcPct val="50000"/>
              </a:spcBef>
            </a:pPr>
            <a:r>
              <a:rPr lang="en-US" dirty="0"/>
              <a:t>s</a:t>
            </a:r>
            <a:r>
              <a:rPr lang="en-US" dirty="0" smtClean="0"/>
              <a:t>candal.</a:t>
            </a:r>
            <a:endParaRPr lang="en-US" dirty="0"/>
          </a:p>
        </p:txBody>
      </p:sp>
      <p:sp>
        <p:nvSpPr>
          <p:cNvPr id="640013" name="AutoShape 13"/>
          <p:cNvSpPr>
            <a:spLocks noChangeArrowheads="1"/>
          </p:cNvSpPr>
          <p:nvPr/>
        </p:nvSpPr>
        <p:spPr bwMode="auto">
          <a:xfrm>
            <a:off x="6991350" y="2852738"/>
            <a:ext cx="1958975" cy="1074737"/>
          </a:xfrm>
          <a:prstGeom prst="wedgeEllipseCallout">
            <a:avLst>
              <a:gd name="adj1" fmla="val -49269"/>
              <a:gd name="adj2" fmla="val 798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/>
              <a:t>Separate </a:t>
            </a:r>
          </a:p>
          <a:p>
            <a:pPr algn="ctr"/>
            <a:r>
              <a:rPr lang="en-US" sz="2000" b="1"/>
              <a:t>the  </a:t>
            </a:r>
          </a:p>
          <a:p>
            <a:pPr algn="ctr"/>
            <a:r>
              <a:rPr lang="en-US" sz="2000" b="1"/>
              <a:t>Ending</a:t>
            </a:r>
            <a:endParaRPr lang="en-US" sz="2400"/>
          </a:p>
        </p:txBody>
      </p:sp>
      <p:sp>
        <p:nvSpPr>
          <p:cNvPr id="640014" name="AutoShape 14"/>
          <p:cNvSpPr>
            <a:spLocks noChangeArrowheads="1"/>
          </p:cNvSpPr>
          <p:nvPr/>
        </p:nvSpPr>
        <p:spPr bwMode="auto">
          <a:xfrm>
            <a:off x="269875" y="1585913"/>
            <a:ext cx="2381250" cy="1074737"/>
          </a:xfrm>
          <a:prstGeom prst="wedgeEllipseCallout">
            <a:avLst>
              <a:gd name="adj1" fmla="val 97866"/>
              <a:gd name="adj2" fmla="val -99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Discover the Sounds</a:t>
            </a:r>
          </a:p>
          <a:p>
            <a:pPr algn="ctr"/>
            <a:r>
              <a:rPr lang="en-US"/>
              <a:t> and Context</a:t>
            </a:r>
          </a:p>
        </p:txBody>
      </p:sp>
      <p:sp>
        <p:nvSpPr>
          <p:cNvPr id="640018" name="AutoShape 18"/>
          <p:cNvSpPr>
            <a:spLocks noChangeArrowheads="1"/>
          </p:cNvSpPr>
          <p:nvPr/>
        </p:nvSpPr>
        <p:spPr bwMode="auto">
          <a:xfrm>
            <a:off x="4305300" y="5257800"/>
            <a:ext cx="2819400" cy="1219200"/>
          </a:xfrm>
          <a:prstGeom prst="wedgeEllipseCallout">
            <a:avLst>
              <a:gd name="adj1" fmla="val -505"/>
              <a:gd name="adj2" fmla="val -81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Say the stem</a:t>
            </a:r>
          </a:p>
          <a:p>
            <a:pPr algn="ctr"/>
            <a:r>
              <a:rPr lang="en-US" sz="2000" b="1" dirty="0">
                <a:solidFill>
                  <a:srgbClr val="FFFF00"/>
                </a:solidFill>
              </a:rPr>
              <a:t>Examine the stem</a:t>
            </a:r>
          </a:p>
        </p:txBody>
      </p:sp>
      <p:sp>
        <p:nvSpPr>
          <p:cNvPr id="465936" name="Line 19"/>
          <p:cNvSpPr>
            <a:spLocks noChangeShapeType="1"/>
          </p:cNvSpPr>
          <p:nvPr/>
        </p:nvSpPr>
        <p:spPr bwMode="auto">
          <a:xfrm>
            <a:off x="5105400" y="4038600"/>
            <a:ext cx="76200" cy="1219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7" name="Line 20"/>
          <p:cNvSpPr>
            <a:spLocks noChangeShapeType="1"/>
          </p:cNvSpPr>
          <p:nvPr/>
        </p:nvSpPr>
        <p:spPr bwMode="auto">
          <a:xfrm flipH="1">
            <a:off x="3429000" y="2438400"/>
            <a:ext cx="76200" cy="1447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5938" name="Text Box 21"/>
          <p:cNvSpPr txBox="1">
            <a:spLocks noChangeArrowheads="1"/>
          </p:cNvSpPr>
          <p:nvPr/>
        </p:nvSpPr>
        <p:spPr bwMode="auto">
          <a:xfrm>
            <a:off x="4572000" y="34290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/>
          </a:p>
        </p:txBody>
      </p:sp>
      <p:sp>
        <p:nvSpPr>
          <p:cNvPr id="465939" name="Line 22"/>
          <p:cNvSpPr>
            <a:spLocks noChangeShapeType="1"/>
          </p:cNvSpPr>
          <p:nvPr/>
        </p:nvSpPr>
        <p:spPr bwMode="auto">
          <a:xfrm>
            <a:off x="4876800" y="3429000"/>
            <a:ext cx="0" cy="533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027" name="Rectangle 27"/>
          <p:cNvSpPr>
            <a:spLocks noChangeArrowheads="1"/>
          </p:cNvSpPr>
          <p:nvPr/>
        </p:nvSpPr>
        <p:spPr bwMode="auto">
          <a:xfrm>
            <a:off x="5029200" y="228600"/>
            <a:ext cx="2761093" cy="107721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Which rules?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Helvetica" charset="0"/>
              </a:rPr>
              <a:t>Rule </a:t>
            </a:r>
            <a:r>
              <a:rPr lang="en-US" sz="3200" b="1" dirty="0" smtClean="0">
                <a:solidFill>
                  <a:schemeClr val="accent2"/>
                </a:solidFill>
                <a:latin typeface="Helvetica" charset="0"/>
              </a:rPr>
              <a:t>1 and 2</a:t>
            </a:r>
            <a:endParaRPr lang="en-US" sz="3200" b="1" dirty="0">
              <a:solidFill>
                <a:schemeClr val="accent2"/>
              </a:solidFill>
              <a:latin typeface="Helvetica" charset="0"/>
            </a:endParaRPr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5324475" y="3517732"/>
            <a:ext cx="76200" cy="1447800"/>
            <a:chOff x="1008" y="1728"/>
            <a:chExt cx="960" cy="1152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968" y="172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1008" y="288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51125" y="2608263"/>
            <a:ext cx="3978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sca</a:t>
            </a:r>
            <a:r>
              <a:rPr lang="en-US" sz="6000" dirty="0" smtClean="0">
                <a:solidFill>
                  <a:srgbClr val="008000"/>
                </a:solidFill>
              </a:rPr>
              <a:t>nda</a:t>
            </a:r>
            <a:r>
              <a:rPr lang="en-US" sz="6000" dirty="0" smtClean="0"/>
              <a:t>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17555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40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4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640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0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640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40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03" grpId="0" animBg="1"/>
      <p:bldP spid="640013" grpId="0" animBg="1"/>
      <p:bldP spid="640014" grpId="0" animBg="1"/>
      <p:bldP spid="640018" grpId="0" animBg="1"/>
      <p:bldP spid="64001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MODEL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7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2"/>
          <p:cNvSpPr>
            <a:spLocks noChangeArrowheads="1"/>
          </p:cNvSpPr>
          <p:nvPr/>
        </p:nvSpPr>
        <p:spPr bwMode="auto">
          <a:xfrm>
            <a:off x="2438400" y="152400"/>
            <a:ext cx="4495800" cy="2286000"/>
          </a:xfrm>
          <a:prstGeom prst="downArrowCallout">
            <a:avLst>
              <a:gd name="adj1" fmla="val 49167"/>
              <a:gd name="adj2" fmla="val 491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80000"/>
              </a:lnSpc>
              <a:spcBef>
                <a:spcPct val="20000"/>
              </a:spcBef>
              <a:buFont typeface="Arial" charset="0"/>
              <a:buNone/>
            </a:pPr>
            <a:endParaRPr lang="en-US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sp>
        <p:nvSpPr>
          <p:cNvPr id="22530" name="WordArt 13"/>
          <p:cNvSpPr>
            <a:spLocks noChangeArrowheads="1" noChangeShapeType="1" noTextEdit="1"/>
          </p:cNvSpPr>
          <p:nvPr/>
        </p:nvSpPr>
        <p:spPr bwMode="auto">
          <a:xfrm>
            <a:off x="2895600" y="533400"/>
            <a:ext cx="3276600" cy="6096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1F497D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76869"/>
                  </a:gs>
                  <a:gs pos="100000">
                    <a:srgbClr val="4F81BD"/>
                  </a:gs>
                </a:gsLst>
                <a:lin ang="5400000" scaled="1"/>
              </a:gradFill>
              <a:effectLst>
                <a:outerShdw blurRad="63500" dist="38099" dir="2700000" sy="50000" rotWithShape="0">
                  <a:srgbClr val="875B0D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2133600" y="3048000"/>
            <a:ext cx="2233613" cy="869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1269" name="AutoShape 5"/>
          <p:cNvCxnSpPr>
            <a:cxnSpLocks noChangeShapeType="1"/>
          </p:cNvCxnSpPr>
          <p:nvPr/>
        </p:nvCxnSpPr>
        <p:spPr bwMode="auto">
          <a:xfrm>
            <a:off x="4343400" y="3048000"/>
            <a:ext cx="2717800" cy="99060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5943600" y="3200400"/>
            <a:ext cx="609600" cy="838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534" name="Picture 7" descr="sim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2667000" cy="12001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Line 8"/>
          <p:cNvSpPr>
            <a:spLocks noChangeShapeType="1"/>
          </p:cNvSpPr>
          <p:nvPr/>
        </p:nvSpPr>
        <p:spPr bwMode="auto">
          <a:xfrm flipH="1">
            <a:off x="2438400" y="2438400"/>
            <a:ext cx="2133600" cy="1219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>
            <a:off x="1219200" y="2971800"/>
            <a:ext cx="2819400" cy="2743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Content 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Enhancement 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Routines</a:t>
            </a:r>
          </a:p>
          <a:p>
            <a:pPr algn="ctr" eaLnBrk="0" hangingPunct="0">
              <a:defRPr/>
            </a:pP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5105400" y="2971800"/>
            <a:ext cx="2819400" cy="2667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Learning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Strategies</a:t>
            </a:r>
          </a:p>
          <a:p>
            <a:pPr algn="ctr" eaLnBrk="0" hangingPunct="0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</a:rPr>
              <a:t>Curriculum</a:t>
            </a:r>
          </a:p>
          <a:p>
            <a:pPr algn="ctr" eaLnBrk="0" hangingPunct="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H="1">
            <a:off x="2743200" y="2514600"/>
            <a:ext cx="17526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>
            <a:off x="4800600" y="2514600"/>
            <a:ext cx="175260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" y="12192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6946900" y="1143000"/>
            <a:ext cx="1752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685800" y="5943600"/>
            <a:ext cx="800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28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1295400" y="5791200"/>
            <a:ext cx="6629400" cy="8382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1447800" y="5943600"/>
            <a:ext cx="632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Calibri"/>
              </a:rPr>
              <a:t>Evidence-based Instruction</a:t>
            </a:r>
          </a:p>
        </p:txBody>
      </p:sp>
    </p:spTree>
    <p:extLst>
      <p:ext uri="{BB962C8B-B14F-4D97-AF65-F5344CB8AC3E}">
        <p14:creationId xmlns:p14="http://schemas.microsoft.com/office/powerpoint/2010/main" val="3179745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Checklist-Stage 3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Stage </a:t>
            </a:r>
            <a:r>
              <a:rPr lang="en-US" b="1" dirty="0">
                <a:solidFill>
                  <a:srgbClr val="0000FF"/>
                </a:solidFill>
              </a:rPr>
              <a:t>4</a:t>
            </a:r>
            <a:r>
              <a:rPr lang="en-US" b="1" dirty="0" smtClean="0">
                <a:solidFill>
                  <a:srgbClr val="0000FF"/>
                </a:solidFill>
              </a:rPr>
              <a:t>: VERBAL PRACTICE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77900" y="1437776"/>
            <a:ext cx="764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Read, tab, highlight, and take notes </a:t>
            </a:r>
            <a:r>
              <a:rPr lang="en-US" sz="3200" dirty="0" smtClean="0"/>
              <a:t>on pages 41-46.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Make it Fun- Rapid Fire Verbal Rehearsal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Checklist- Individual (p.</a:t>
            </a:r>
            <a:r>
              <a:rPr lang="en-US" sz="3200" dirty="0" smtClean="0"/>
              <a:t>106)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Group </a:t>
            </a:r>
            <a:r>
              <a:rPr lang="en-US" sz="3200" dirty="0" smtClean="0"/>
              <a:t>Practice</a:t>
            </a:r>
            <a:r>
              <a:rPr lang="en-US" sz="3200" dirty="0"/>
              <a:t> </a:t>
            </a:r>
            <a:r>
              <a:rPr lang="en-US" sz="3200" dirty="0" smtClean="0"/>
              <a:t>to </a:t>
            </a:r>
            <a:r>
              <a:rPr lang="en-US" sz="3200" dirty="0"/>
              <a:t>Partner to Individual Practice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Feedback on </a:t>
            </a:r>
            <a:r>
              <a:rPr lang="en-US" sz="3200" dirty="0" smtClean="0"/>
              <a:t>performance</a:t>
            </a:r>
            <a:endParaRPr lang="en-US" sz="3200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j03118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2560" y="446088"/>
            <a:ext cx="1115840" cy="971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3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1614488" y="-15875"/>
            <a:ext cx="59197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latin typeface="Verdana" charset="0"/>
              </a:rPr>
              <a:t>Word Identification Strategy</a:t>
            </a:r>
          </a:p>
          <a:p>
            <a:pPr algn="ctr"/>
            <a:r>
              <a:rPr lang="en-US" sz="2800" b="1">
                <a:latin typeface="Verdana" charset="0"/>
              </a:rPr>
              <a:t>Verbal Practice Checklist</a:t>
            </a:r>
          </a:p>
        </p:txBody>
      </p:sp>
      <p:sp>
        <p:nvSpPr>
          <p:cNvPr id="398339" name="Text Box 4"/>
          <p:cNvSpPr txBox="1">
            <a:spLocks noChangeArrowheads="1"/>
          </p:cNvSpPr>
          <p:nvPr/>
        </p:nvSpPr>
        <p:spPr bwMode="auto">
          <a:xfrm>
            <a:off x="6324600" y="4038600"/>
            <a:ext cx="228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* Also: Written Quiz for large class size</a:t>
            </a:r>
          </a:p>
        </p:txBody>
      </p:sp>
      <p:sp>
        <p:nvSpPr>
          <p:cNvPr id="398340" name="Text Box 5"/>
          <p:cNvSpPr txBox="1">
            <a:spLocks noChangeArrowheads="1"/>
          </p:cNvSpPr>
          <p:nvPr/>
        </p:nvSpPr>
        <p:spPr bwMode="auto">
          <a:xfrm>
            <a:off x="7175500" y="60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Pg 106</a:t>
            </a:r>
          </a:p>
        </p:txBody>
      </p:sp>
      <p:graphicFrame>
        <p:nvGraphicFramePr>
          <p:cNvPr id="398341" name="Object 11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143000"/>
          <a:ext cx="4224338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Document" r:id="rId5" imgW="5470181" imgH="7064138" progId="Word.Document.8">
                  <p:embed/>
                </p:oleObj>
              </mc:Choice>
              <mc:Fallback>
                <p:oleObj name="Document" r:id="rId5" imgW="5470181" imgH="706413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43000"/>
                        <a:ext cx="4224338" cy="533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8342" name="Picture 14" descr="MCj04134860000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6891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0857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VERBAL PRACTICE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4962"/>
            <a:ext cx="8001000" cy="1311935"/>
          </a:xfrm>
        </p:spPr>
        <p:txBody>
          <a:bodyPr>
            <a:normAutofit fontScale="90000"/>
          </a:bodyPr>
          <a:lstStyle/>
          <a:p>
            <a:pPr>
              <a:buFontTx/>
              <a:buChar char="•"/>
            </a:pP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3600" b="1" dirty="0">
                <a:solidFill>
                  <a:srgbClr val="0000FF"/>
                </a:solidFill>
                <a:latin typeface="Verdana" charset="0"/>
              </a:rPr>
              <a:t>5: Controlled Practice &amp; Feedback</a:t>
            </a:r>
            <a:r>
              <a:rPr lang="en-US" b="1" dirty="0">
                <a:solidFill>
                  <a:srgbClr val="0000FF"/>
                </a:solidFill>
                <a:latin typeface="Verdana" charset="0"/>
              </a:rPr>
              <a:t/>
            </a:r>
            <a:br>
              <a:rPr lang="en-US" b="1" dirty="0">
                <a:solidFill>
                  <a:srgbClr val="0000FF"/>
                </a:solidFill>
                <a:latin typeface="Verdana" charset="0"/>
              </a:rPr>
            </a:b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>
                <a:latin typeface="Verdana" charset="0"/>
              </a:rPr>
              <a:t>				     							</a:t>
            </a:r>
            <a:r>
              <a:rPr lang="en-US" b="1" dirty="0">
                <a:solidFill>
                  <a:srgbClr val="D60093"/>
                </a:solidFill>
                <a:latin typeface="Verdana" charset="0"/>
              </a:rPr>
              <a:t>				  </a:t>
            </a:r>
            <a:r>
              <a:rPr lang="en-US" b="1" dirty="0">
                <a:latin typeface="Verdana" charset="0"/>
              </a:rPr>
              <a:t>							</a:t>
            </a:r>
          </a:p>
        </p:txBody>
      </p:sp>
      <p:sp>
        <p:nvSpPr>
          <p:cNvPr id="601092" name="Text Box 4"/>
          <p:cNvSpPr txBox="1">
            <a:spLocks noChangeArrowheads="1"/>
          </p:cNvSpPr>
          <p:nvPr/>
        </p:nvSpPr>
        <p:spPr bwMode="auto">
          <a:xfrm>
            <a:off x="1066800" y="1463480"/>
            <a:ext cx="77343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Verdana" charset="0"/>
              </a:rPr>
              <a:t>*</a:t>
            </a:r>
            <a:r>
              <a:rPr lang="en-US" dirty="0" smtClean="0"/>
              <a:t>Read</a:t>
            </a:r>
            <a:r>
              <a:rPr lang="en-US" dirty="0"/>
              <a:t>, tab, highlight, and take notes on pages 47-55</a:t>
            </a:r>
            <a:r>
              <a:rPr lang="en-US" dirty="0" smtClean="0"/>
              <a:t>.</a:t>
            </a:r>
            <a:endParaRPr lang="en-US" dirty="0" smtClean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latin typeface="Verdana" charset="0"/>
              </a:rPr>
              <a:t> </a:t>
            </a:r>
            <a:r>
              <a:rPr lang="en-US" dirty="0">
                <a:latin typeface="Verdana" charset="0"/>
              </a:rPr>
              <a:t>P</a:t>
            </a:r>
            <a:r>
              <a:rPr lang="en-US" dirty="0" smtClean="0">
                <a:latin typeface="Verdana" charset="0"/>
              </a:rPr>
              <a:t>assages with comprehension questions from Student Materials Book</a:t>
            </a:r>
            <a:endParaRPr lang="en-US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Verdana" charset="0"/>
              </a:rPr>
              <a:t>S</a:t>
            </a:r>
            <a:r>
              <a:rPr lang="en-US" dirty="0" smtClean="0">
                <a:solidFill>
                  <a:srgbClr val="FF0000"/>
                </a:solidFill>
                <a:latin typeface="Verdana" charset="0"/>
              </a:rPr>
              <a:t>tudent’s </a:t>
            </a:r>
            <a:r>
              <a:rPr lang="en-US" u="sng" dirty="0" smtClean="0">
                <a:solidFill>
                  <a:srgbClr val="FF0000"/>
                </a:solidFill>
                <a:latin typeface="Verdana" charset="0"/>
              </a:rPr>
              <a:t>independent reading </a:t>
            </a:r>
            <a:r>
              <a:rPr lang="en-US" u="sng" dirty="0">
                <a:solidFill>
                  <a:srgbClr val="FF0000"/>
                </a:solidFill>
                <a:latin typeface="Verdana" charset="0"/>
              </a:rPr>
              <a:t>level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 Practices: </a:t>
            </a:r>
            <a:r>
              <a:rPr lang="en-US" i="1" dirty="0">
                <a:solidFill>
                  <a:srgbClr val="33CC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guided, small group &amp; independent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20-30 minutes per passage + quiz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charset="0"/>
              </a:rPr>
              <a:t>Score test &amp; provide </a:t>
            </a:r>
            <a:r>
              <a:rPr lang="en-US" dirty="0" smtClean="0">
                <a:latin typeface="Verdana" charset="0"/>
              </a:rPr>
              <a:t>feedback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43" y="5922768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as with pretest</a:t>
            </a:r>
          </a:p>
          <a:p>
            <a:r>
              <a:rPr lang="en-US" dirty="0" smtClean="0"/>
              <a:t>See ‘Student Materials’ book - TE</a:t>
            </a:r>
          </a:p>
          <a:p>
            <a:pPr lvl="1"/>
            <a:r>
              <a:rPr lang="en-US" sz="3200" dirty="0" smtClean="0"/>
              <a:t>Answer keys – pg. 87-100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043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42" name="Group 2"/>
          <p:cNvGrpSpPr>
            <a:grpSpLocks/>
          </p:cNvGrpSpPr>
          <p:nvPr/>
        </p:nvGrpSpPr>
        <p:grpSpPr bwMode="auto">
          <a:xfrm>
            <a:off x="2422525" y="134938"/>
            <a:ext cx="4287838" cy="6057900"/>
            <a:chOff x="1526" y="140"/>
            <a:chExt cx="2701" cy="3816"/>
          </a:xfrm>
        </p:grpSpPr>
        <p:sp>
          <p:nvSpPr>
            <p:cNvPr id="419843" name="Rectangle 3"/>
            <p:cNvSpPr>
              <a:spLocks noChangeArrowheads="1"/>
            </p:cNvSpPr>
            <p:nvPr/>
          </p:nvSpPr>
          <p:spPr bwMode="auto">
            <a:xfrm>
              <a:off x="1529" y="460"/>
              <a:ext cx="21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Name:</a:t>
              </a:r>
              <a:endParaRPr lang="en-US" sz="2400"/>
            </a:p>
          </p:txBody>
        </p:sp>
        <p:sp>
          <p:nvSpPr>
            <p:cNvPr id="419844" name="Rectangle 4"/>
            <p:cNvSpPr>
              <a:spLocks noChangeArrowheads="1"/>
            </p:cNvSpPr>
            <p:nvPr/>
          </p:nvSpPr>
          <p:spPr bwMode="auto">
            <a:xfrm>
              <a:off x="1568" y="2931"/>
              <a:ext cx="84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u="sng">
                  <a:solidFill>
                    <a:srgbClr val="000000"/>
                  </a:solidFill>
                </a:rPr>
                <a:t>Calculating the Score:</a:t>
              </a:r>
              <a:endParaRPr lang="en-US" sz="2400"/>
            </a:p>
          </p:txBody>
        </p:sp>
        <p:sp>
          <p:nvSpPr>
            <p:cNvPr id="419845" name="Rectangle 5"/>
            <p:cNvSpPr>
              <a:spLocks noChangeArrowheads="1"/>
            </p:cNvSpPr>
            <p:nvPr/>
          </p:nvSpPr>
          <p:spPr bwMode="auto">
            <a:xfrm>
              <a:off x="1600" y="3065"/>
              <a:ext cx="43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</a:t>
              </a:r>
              <a:endParaRPr lang="en-US" sz="2400"/>
            </a:p>
          </p:txBody>
        </p:sp>
        <p:sp>
          <p:nvSpPr>
            <p:cNvPr id="419846" name="Rectangle 6"/>
            <p:cNvSpPr>
              <a:spLocks noChangeArrowheads="1"/>
            </p:cNvSpPr>
            <p:nvPr/>
          </p:nvSpPr>
          <p:spPr bwMode="auto">
            <a:xfrm>
              <a:off x="1619" y="3126"/>
              <a:ext cx="39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in the Passage</a:t>
              </a:r>
              <a:endParaRPr lang="en-US" sz="2400"/>
            </a:p>
          </p:txBody>
        </p:sp>
        <p:sp>
          <p:nvSpPr>
            <p:cNvPr id="419847" name="Line 7"/>
            <p:cNvSpPr>
              <a:spLocks noChangeShapeType="1"/>
            </p:cNvSpPr>
            <p:nvPr/>
          </p:nvSpPr>
          <p:spPr bwMode="auto">
            <a:xfrm>
              <a:off x="2140" y="3255"/>
              <a:ext cx="61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48" name="Rectangle 8"/>
            <p:cNvSpPr>
              <a:spLocks noChangeArrowheads="1"/>
            </p:cNvSpPr>
            <p:nvPr/>
          </p:nvSpPr>
          <p:spPr bwMode="auto">
            <a:xfrm>
              <a:off x="2380" y="3075"/>
              <a:ext cx="28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Number of</a:t>
              </a:r>
              <a:endParaRPr lang="en-US" sz="2400"/>
            </a:p>
          </p:txBody>
        </p:sp>
        <p:sp>
          <p:nvSpPr>
            <p:cNvPr id="419849" name="Rectangle 9"/>
            <p:cNvSpPr>
              <a:spLocks noChangeArrowheads="1"/>
            </p:cNvSpPr>
            <p:nvPr/>
          </p:nvSpPr>
          <p:spPr bwMode="auto">
            <a:xfrm>
              <a:off x="2330" y="3136"/>
              <a:ext cx="38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850" name="Line 10"/>
            <p:cNvSpPr>
              <a:spLocks noChangeShapeType="1"/>
            </p:cNvSpPr>
            <p:nvPr/>
          </p:nvSpPr>
          <p:spPr bwMode="auto">
            <a:xfrm>
              <a:off x="2798" y="3261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1" name="Line 11"/>
            <p:cNvSpPr>
              <a:spLocks noChangeShapeType="1"/>
            </p:cNvSpPr>
            <p:nvPr/>
          </p:nvSpPr>
          <p:spPr bwMode="auto">
            <a:xfrm>
              <a:off x="2798" y="3291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2" name="Rectangle 12"/>
            <p:cNvSpPr>
              <a:spLocks noChangeArrowheads="1"/>
            </p:cNvSpPr>
            <p:nvPr/>
          </p:nvSpPr>
          <p:spPr bwMode="auto">
            <a:xfrm>
              <a:off x="2959" y="3069"/>
              <a:ext cx="36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Number</a:t>
              </a:r>
              <a:endParaRPr lang="en-US" sz="2400"/>
            </a:p>
          </p:txBody>
        </p:sp>
        <p:sp>
          <p:nvSpPr>
            <p:cNvPr id="419853" name="Rectangle 13"/>
            <p:cNvSpPr>
              <a:spLocks noChangeArrowheads="1"/>
            </p:cNvSpPr>
            <p:nvPr/>
          </p:nvSpPr>
          <p:spPr bwMode="auto">
            <a:xfrm>
              <a:off x="2945" y="3130"/>
              <a:ext cx="38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Words Correct</a:t>
              </a:r>
              <a:endParaRPr lang="en-US" sz="2400"/>
            </a:p>
          </p:txBody>
        </p:sp>
        <p:sp>
          <p:nvSpPr>
            <p:cNvPr id="419854" name="Line 14"/>
            <p:cNvSpPr>
              <a:spLocks noChangeShapeType="1"/>
            </p:cNvSpPr>
            <p:nvPr/>
          </p:nvSpPr>
          <p:spPr bwMode="auto">
            <a:xfrm>
              <a:off x="3504" y="3620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5" name="Line 15"/>
            <p:cNvSpPr>
              <a:spLocks noChangeShapeType="1"/>
            </p:cNvSpPr>
            <p:nvPr/>
          </p:nvSpPr>
          <p:spPr bwMode="auto">
            <a:xfrm>
              <a:off x="3504" y="3644"/>
              <a:ext cx="6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6" name="Rectangle 16"/>
            <p:cNvSpPr>
              <a:spLocks noChangeArrowheads="1"/>
            </p:cNvSpPr>
            <p:nvPr/>
          </p:nvSpPr>
          <p:spPr bwMode="auto">
            <a:xfrm>
              <a:off x="3605" y="3480"/>
              <a:ext cx="5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% of Words Correct</a:t>
              </a:r>
              <a:endParaRPr lang="en-US" sz="2400"/>
            </a:p>
          </p:txBody>
        </p:sp>
        <p:sp>
          <p:nvSpPr>
            <p:cNvPr id="419857" name="Freeform 17"/>
            <p:cNvSpPr>
              <a:spLocks/>
            </p:cNvSpPr>
            <p:nvPr/>
          </p:nvSpPr>
          <p:spPr bwMode="auto">
            <a:xfrm>
              <a:off x="3112" y="3358"/>
              <a:ext cx="43" cy="79"/>
            </a:xfrm>
            <a:custGeom>
              <a:avLst/>
              <a:gdLst>
                <a:gd name="T0" fmla="*/ 25 w 43"/>
                <a:gd name="T1" fmla="*/ 79 h 79"/>
                <a:gd name="T2" fmla="*/ 0 w 43"/>
                <a:gd name="T3" fmla="*/ 0 h 79"/>
                <a:gd name="T4" fmla="*/ 25 w 43"/>
                <a:gd name="T5" fmla="*/ 0 h 79"/>
                <a:gd name="T6" fmla="*/ 43 w 43"/>
                <a:gd name="T7" fmla="*/ 0 h 79"/>
                <a:gd name="T8" fmla="*/ 25 w 43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79"/>
                <a:gd name="T17" fmla="*/ 43 w 43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79">
                  <a:moveTo>
                    <a:pt x="25" y="79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43" y="0"/>
                  </a:lnTo>
                  <a:lnTo>
                    <a:pt x="25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8" name="Line 18"/>
            <p:cNvSpPr>
              <a:spLocks noChangeShapeType="1"/>
            </p:cNvSpPr>
            <p:nvPr/>
          </p:nvSpPr>
          <p:spPr bwMode="auto">
            <a:xfrm>
              <a:off x="3127" y="3334"/>
              <a:ext cx="1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59" name="Rectangle 19"/>
            <p:cNvSpPr>
              <a:spLocks noChangeArrowheads="1"/>
            </p:cNvSpPr>
            <p:nvPr/>
          </p:nvSpPr>
          <p:spPr bwMode="auto">
            <a:xfrm>
              <a:off x="1580" y="3200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0" name="Rectangle 20"/>
            <p:cNvSpPr>
              <a:spLocks noChangeArrowheads="1"/>
            </p:cNvSpPr>
            <p:nvPr/>
          </p:nvSpPr>
          <p:spPr bwMode="auto">
            <a:xfrm>
              <a:off x="2901" y="3443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1" name="Rectangle 21"/>
            <p:cNvSpPr>
              <a:spLocks noChangeArrowheads="1"/>
            </p:cNvSpPr>
            <p:nvPr/>
          </p:nvSpPr>
          <p:spPr bwMode="auto">
            <a:xfrm>
              <a:off x="2280" y="3200"/>
              <a:ext cx="487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2" name="Rectangle 22"/>
            <p:cNvSpPr>
              <a:spLocks noChangeArrowheads="1"/>
            </p:cNvSpPr>
            <p:nvPr/>
          </p:nvSpPr>
          <p:spPr bwMode="auto">
            <a:xfrm>
              <a:off x="2901" y="3200"/>
              <a:ext cx="481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3" name="Rectangle 23"/>
            <p:cNvSpPr>
              <a:spLocks noChangeArrowheads="1"/>
            </p:cNvSpPr>
            <p:nvPr/>
          </p:nvSpPr>
          <p:spPr bwMode="auto">
            <a:xfrm>
              <a:off x="2901" y="3681"/>
              <a:ext cx="481" cy="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4" name="Line 24"/>
            <p:cNvSpPr>
              <a:spLocks noChangeShapeType="1"/>
            </p:cNvSpPr>
            <p:nvPr/>
          </p:nvSpPr>
          <p:spPr bwMode="auto">
            <a:xfrm>
              <a:off x="2872" y="3630"/>
              <a:ext cx="54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5" name="Line 25"/>
            <p:cNvSpPr>
              <a:spLocks noChangeShapeType="1"/>
            </p:cNvSpPr>
            <p:nvPr/>
          </p:nvSpPr>
          <p:spPr bwMode="auto">
            <a:xfrm>
              <a:off x="2719" y="3626"/>
              <a:ext cx="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6" name="Line 26"/>
            <p:cNvSpPr>
              <a:spLocks noChangeShapeType="1"/>
            </p:cNvSpPr>
            <p:nvPr/>
          </p:nvSpPr>
          <p:spPr bwMode="auto">
            <a:xfrm>
              <a:off x="2719" y="3656"/>
              <a:ext cx="6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7" name="Rectangle 27"/>
            <p:cNvSpPr>
              <a:spLocks noChangeArrowheads="1"/>
            </p:cNvSpPr>
            <p:nvPr/>
          </p:nvSpPr>
          <p:spPr bwMode="auto">
            <a:xfrm>
              <a:off x="3644" y="3565"/>
              <a:ext cx="487" cy="1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800"/>
            </a:p>
          </p:txBody>
        </p:sp>
        <p:sp>
          <p:nvSpPr>
            <p:cNvPr id="419868" name="Line 28"/>
            <p:cNvSpPr>
              <a:spLocks noChangeShapeType="1"/>
            </p:cNvSpPr>
            <p:nvPr/>
          </p:nvSpPr>
          <p:spPr bwMode="auto">
            <a:xfrm>
              <a:off x="1848" y="3334"/>
              <a:ext cx="1" cy="6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69" name="Line 29"/>
            <p:cNvSpPr>
              <a:spLocks noChangeShapeType="1"/>
            </p:cNvSpPr>
            <p:nvPr/>
          </p:nvSpPr>
          <p:spPr bwMode="auto">
            <a:xfrm>
              <a:off x="1848" y="3955"/>
              <a:ext cx="130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0" name="Freeform 30"/>
            <p:cNvSpPr>
              <a:spLocks/>
            </p:cNvSpPr>
            <p:nvPr/>
          </p:nvSpPr>
          <p:spPr bwMode="auto">
            <a:xfrm>
              <a:off x="3133" y="3815"/>
              <a:ext cx="48" cy="79"/>
            </a:xfrm>
            <a:custGeom>
              <a:avLst/>
              <a:gdLst>
                <a:gd name="T0" fmla="*/ 24 w 48"/>
                <a:gd name="T1" fmla="*/ 0 h 79"/>
                <a:gd name="T2" fmla="*/ 48 w 48"/>
                <a:gd name="T3" fmla="*/ 79 h 79"/>
                <a:gd name="T4" fmla="*/ 24 w 48"/>
                <a:gd name="T5" fmla="*/ 79 h 79"/>
                <a:gd name="T6" fmla="*/ 0 w 48"/>
                <a:gd name="T7" fmla="*/ 79 h 79"/>
                <a:gd name="T8" fmla="*/ 24 w 48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79"/>
                <a:gd name="T17" fmla="*/ 48 w 48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79">
                  <a:moveTo>
                    <a:pt x="24" y="0"/>
                  </a:moveTo>
                  <a:lnTo>
                    <a:pt x="48" y="79"/>
                  </a:lnTo>
                  <a:lnTo>
                    <a:pt x="24" y="79"/>
                  </a:lnTo>
                  <a:lnTo>
                    <a:pt x="0" y="79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1" name="Line 31"/>
            <p:cNvSpPr>
              <a:spLocks noChangeShapeType="1"/>
            </p:cNvSpPr>
            <p:nvPr/>
          </p:nvSpPr>
          <p:spPr bwMode="auto">
            <a:xfrm flipV="1">
              <a:off x="3157" y="3894"/>
              <a:ext cx="1" cy="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2" name="Rectangle 32"/>
            <p:cNvSpPr>
              <a:spLocks noChangeArrowheads="1"/>
            </p:cNvSpPr>
            <p:nvPr/>
          </p:nvSpPr>
          <p:spPr bwMode="auto">
            <a:xfrm>
              <a:off x="1951" y="3565"/>
              <a:ext cx="645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 Correct</a:t>
              </a:r>
              <a:endParaRPr lang="en-US" sz="2400"/>
            </a:p>
          </p:txBody>
        </p:sp>
        <p:sp>
          <p:nvSpPr>
            <p:cNvPr id="419873" name="Rectangle 33"/>
            <p:cNvSpPr>
              <a:spLocks noChangeArrowheads="1"/>
            </p:cNvSpPr>
            <p:nvPr/>
          </p:nvSpPr>
          <p:spPr bwMode="auto">
            <a:xfrm>
              <a:off x="1976" y="3643"/>
              <a:ext cx="59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Total No. Words in the</a:t>
              </a:r>
              <a:endParaRPr lang="en-US" sz="2400"/>
            </a:p>
          </p:txBody>
        </p:sp>
        <p:sp>
          <p:nvSpPr>
            <p:cNvPr id="419874" name="Rectangle 34"/>
            <p:cNvSpPr>
              <a:spLocks noChangeArrowheads="1"/>
            </p:cNvSpPr>
            <p:nvPr/>
          </p:nvSpPr>
          <p:spPr bwMode="auto">
            <a:xfrm>
              <a:off x="2161" y="3704"/>
              <a:ext cx="22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Passage</a:t>
              </a:r>
              <a:endParaRPr lang="en-US" sz="2400"/>
            </a:p>
          </p:txBody>
        </p:sp>
        <p:sp>
          <p:nvSpPr>
            <p:cNvPr id="419875" name="Line 35"/>
            <p:cNvSpPr>
              <a:spLocks noChangeShapeType="1"/>
            </p:cNvSpPr>
            <p:nvPr/>
          </p:nvSpPr>
          <p:spPr bwMode="auto">
            <a:xfrm>
              <a:off x="1909" y="3638"/>
              <a:ext cx="71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6" name="Rectangle 36"/>
            <p:cNvSpPr>
              <a:spLocks noChangeArrowheads="1"/>
            </p:cNvSpPr>
            <p:nvPr/>
          </p:nvSpPr>
          <p:spPr bwMode="auto">
            <a:xfrm>
              <a:off x="1760" y="261"/>
              <a:ext cx="2077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INDEPENDENT PRACTICE SCORE SHEET</a:t>
              </a:r>
              <a:endParaRPr lang="en-US" sz="2400"/>
            </a:p>
          </p:txBody>
        </p:sp>
        <p:sp>
          <p:nvSpPr>
            <p:cNvPr id="419877" name="Rectangle 37"/>
            <p:cNvSpPr>
              <a:spLocks noChangeArrowheads="1"/>
            </p:cNvSpPr>
            <p:nvPr/>
          </p:nvSpPr>
          <p:spPr bwMode="auto">
            <a:xfrm>
              <a:off x="3495" y="460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Date:</a:t>
              </a:r>
              <a:endParaRPr lang="en-US" sz="2400"/>
            </a:p>
          </p:txBody>
        </p:sp>
        <p:sp>
          <p:nvSpPr>
            <p:cNvPr id="419878" name="Line 38"/>
            <p:cNvSpPr>
              <a:spLocks noChangeShapeType="1"/>
            </p:cNvSpPr>
            <p:nvPr/>
          </p:nvSpPr>
          <p:spPr bwMode="auto">
            <a:xfrm>
              <a:off x="1754" y="522"/>
              <a:ext cx="155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79" name="Line 39"/>
            <p:cNvSpPr>
              <a:spLocks noChangeShapeType="1"/>
            </p:cNvSpPr>
            <p:nvPr/>
          </p:nvSpPr>
          <p:spPr bwMode="auto">
            <a:xfrm>
              <a:off x="3685" y="521"/>
              <a:ext cx="54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0" name="Rectangle 40"/>
            <p:cNvSpPr>
              <a:spLocks noChangeArrowheads="1"/>
            </p:cNvSpPr>
            <p:nvPr/>
          </p:nvSpPr>
          <p:spPr bwMode="auto">
            <a:xfrm>
              <a:off x="1529" y="624"/>
              <a:ext cx="24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Pretest:</a:t>
              </a:r>
              <a:endParaRPr lang="en-US" sz="2400"/>
            </a:p>
          </p:txBody>
        </p:sp>
        <p:sp>
          <p:nvSpPr>
            <p:cNvPr id="419881" name="Line 41"/>
            <p:cNvSpPr>
              <a:spLocks noChangeShapeType="1"/>
            </p:cNvSpPr>
            <p:nvPr/>
          </p:nvSpPr>
          <p:spPr bwMode="auto">
            <a:xfrm>
              <a:off x="1795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2" name="Rectangle 42"/>
            <p:cNvSpPr>
              <a:spLocks noChangeArrowheads="1"/>
            </p:cNvSpPr>
            <p:nvPr/>
          </p:nvSpPr>
          <p:spPr bwMode="auto">
            <a:xfrm>
              <a:off x="2162" y="624"/>
              <a:ext cx="2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Posttest:</a:t>
              </a:r>
              <a:endParaRPr lang="en-US" sz="2400"/>
            </a:p>
          </p:txBody>
        </p:sp>
        <p:sp>
          <p:nvSpPr>
            <p:cNvPr id="419883" name="Line 43"/>
            <p:cNvSpPr>
              <a:spLocks noChangeShapeType="1"/>
            </p:cNvSpPr>
            <p:nvPr/>
          </p:nvSpPr>
          <p:spPr bwMode="auto">
            <a:xfrm>
              <a:off x="2462" y="687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4" name="Rectangle 44"/>
            <p:cNvSpPr>
              <a:spLocks noChangeArrowheads="1"/>
            </p:cNvSpPr>
            <p:nvPr/>
          </p:nvSpPr>
          <p:spPr bwMode="auto">
            <a:xfrm>
              <a:off x="2844" y="624"/>
              <a:ext cx="28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Practice:</a:t>
              </a:r>
              <a:endParaRPr lang="en-US" sz="2400"/>
            </a:p>
          </p:txBody>
        </p:sp>
        <p:sp>
          <p:nvSpPr>
            <p:cNvPr id="419885" name="Line 45"/>
            <p:cNvSpPr>
              <a:spLocks noChangeShapeType="1"/>
            </p:cNvSpPr>
            <p:nvPr/>
          </p:nvSpPr>
          <p:spPr bwMode="auto">
            <a:xfrm>
              <a:off x="3153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6" name="Rectangle 46"/>
            <p:cNvSpPr>
              <a:spLocks noChangeArrowheads="1"/>
            </p:cNvSpPr>
            <p:nvPr/>
          </p:nvSpPr>
          <p:spPr bwMode="auto">
            <a:xfrm>
              <a:off x="3483" y="624"/>
              <a:ext cx="42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</a:rPr>
                <a:t>Maint. Probe:</a:t>
              </a:r>
              <a:endParaRPr lang="en-US" sz="2400"/>
            </a:p>
          </p:txBody>
        </p:sp>
        <p:sp>
          <p:nvSpPr>
            <p:cNvPr id="419887" name="Line 47"/>
            <p:cNvSpPr>
              <a:spLocks noChangeShapeType="1"/>
            </p:cNvSpPr>
            <p:nvPr/>
          </p:nvSpPr>
          <p:spPr bwMode="auto">
            <a:xfrm>
              <a:off x="3943" y="682"/>
              <a:ext cx="24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8" name="Line 48"/>
            <p:cNvSpPr>
              <a:spLocks noChangeShapeType="1"/>
            </p:cNvSpPr>
            <p:nvPr/>
          </p:nvSpPr>
          <p:spPr bwMode="auto">
            <a:xfrm>
              <a:off x="1532" y="95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89" name="Line 49"/>
            <p:cNvSpPr>
              <a:spLocks noChangeShapeType="1"/>
            </p:cNvSpPr>
            <p:nvPr/>
          </p:nvSpPr>
          <p:spPr bwMode="auto">
            <a:xfrm>
              <a:off x="2452" y="95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0" name="Line 50"/>
            <p:cNvSpPr>
              <a:spLocks noChangeShapeType="1"/>
            </p:cNvSpPr>
            <p:nvPr/>
          </p:nvSpPr>
          <p:spPr bwMode="auto">
            <a:xfrm>
              <a:off x="3365" y="95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1" name="Line 51"/>
            <p:cNvSpPr>
              <a:spLocks noChangeShapeType="1"/>
            </p:cNvSpPr>
            <p:nvPr/>
          </p:nvSpPr>
          <p:spPr bwMode="auto">
            <a:xfrm>
              <a:off x="1526" y="109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2" name="Line 52"/>
            <p:cNvSpPr>
              <a:spLocks noChangeShapeType="1"/>
            </p:cNvSpPr>
            <p:nvPr/>
          </p:nvSpPr>
          <p:spPr bwMode="auto">
            <a:xfrm>
              <a:off x="2446" y="109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3" name="Line 53"/>
            <p:cNvSpPr>
              <a:spLocks noChangeShapeType="1"/>
            </p:cNvSpPr>
            <p:nvPr/>
          </p:nvSpPr>
          <p:spPr bwMode="auto">
            <a:xfrm>
              <a:off x="3359" y="109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4" name="Line 54"/>
            <p:cNvSpPr>
              <a:spLocks noChangeShapeType="1"/>
            </p:cNvSpPr>
            <p:nvPr/>
          </p:nvSpPr>
          <p:spPr bwMode="auto">
            <a:xfrm>
              <a:off x="1526" y="123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5" name="Line 55"/>
            <p:cNvSpPr>
              <a:spLocks noChangeShapeType="1"/>
            </p:cNvSpPr>
            <p:nvPr/>
          </p:nvSpPr>
          <p:spPr bwMode="auto">
            <a:xfrm>
              <a:off x="2446" y="123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6" name="Line 56"/>
            <p:cNvSpPr>
              <a:spLocks noChangeShapeType="1"/>
            </p:cNvSpPr>
            <p:nvPr/>
          </p:nvSpPr>
          <p:spPr bwMode="auto">
            <a:xfrm>
              <a:off x="3359" y="123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7" name="Line 57"/>
            <p:cNvSpPr>
              <a:spLocks noChangeShapeType="1"/>
            </p:cNvSpPr>
            <p:nvPr/>
          </p:nvSpPr>
          <p:spPr bwMode="auto">
            <a:xfrm>
              <a:off x="1526" y="136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8" name="Line 58"/>
            <p:cNvSpPr>
              <a:spLocks noChangeShapeType="1"/>
            </p:cNvSpPr>
            <p:nvPr/>
          </p:nvSpPr>
          <p:spPr bwMode="auto">
            <a:xfrm>
              <a:off x="2446" y="136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99" name="Line 59"/>
            <p:cNvSpPr>
              <a:spLocks noChangeShapeType="1"/>
            </p:cNvSpPr>
            <p:nvPr/>
          </p:nvSpPr>
          <p:spPr bwMode="auto">
            <a:xfrm>
              <a:off x="3359" y="136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0" name="Line 60"/>
            <p:cNvSpPr>
              <a:spLocks noChangeShapeType="1"/>
            </p:cNvSpPr>
            <p:nvPr/>
          </p:nvSpPr>
          <p:spPr bwMode="auto">
            <a:xfrm>
              <a:off x="1526" y="150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1" name="Line 61"/>
            <p:cNvSpPr>
              <a:spLocks noChangeShapeType="1"/>
            </p:cNvSpPr>
            <p:nvPr/>
          </p:nvSpPr>
          <p:spPr bwMode="auto">
            <a:xfrm>
              <a:off x="2446" y="150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2" name="Line 62"/>
            <p:cNvSpPr>
              <a:spLocks noChangeShapeType="1"/>
            </p:cNvSpPr>
            <p:nvPr/>
          </p:nvSpPr>
          <p:spPr bwMode="auto">
            <a:xfrm>
              <a:off x="3359" y="150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3" name="Line 63"/>
            <p:cNvSpPr>
              <a:spLocks noChangeShapeType="1"/>
            </p:cNvSpPr>
            <p:nvPr/>
          </p:nvSpPr>
          <p:spPr bwMode="auto">
            <a:xfrm>
              <a:off x="1526" y="163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4" name="Line 64"/>
            <p:cNvSpPr>
              <a:spLocks noChangeShapeType="1"/>
            </p:cNvSpPr>
            <p:nvPr/>
          </p:nvSpPr>
          <p:spPr bwMode="auto">
            <a:xfrm>
              <a:off x="2446" y="163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5" name="Line 65"/>
            <p:cNvSpPr>
              <a:spLocks noChangeShapeType="1"/>
            </p:cNvSpPr>
            <p:nvPr/>
          </p:nvSpPr>
          <p:spPr bwMode="auto">
            <a:xfrm>
              <a:off x="3359" y="163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6" name="Line 66"/>
            <p:cNvSpPr>
              <a:spLocks noChangeShapeType="1"/>
            </p:cNvSpPr>
            <p:nvPr/>
          </p:nvSpPr>
          <p:spPr bwMode="auto">
            <a:xfrm>
              <a:off x="1526" y="177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7" name="Line 67"/>
            <p:cNvSpPr>
              <a:spLocks noChangeShapeType="1"/>
            </p:cNvSpPr>
            <p:nvPr/>
          </p:nvSpPr>
          <p:spPr bwMode="auto">
            <a:xfrm>
              <a:off x="2446" y="177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8" name="Line 68"/>
            <p:cNvSpPr>
              <a:spLocks noChangeShapeType="1"/>
            </p:cNvSpPr>
            <p:nvPr/>
          </p:nvSpPr>
          <p:spPr bwMode="auto">
            <a:xfrm>
              <a:off x="3359" y="177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09" name="Line 69"/>
            <p:cNvSpPr>
              <a:spLocks noChangeShapeType="1"/>
            </p:cNvSpPr>
            <p:nvPr/>
          </p:nvSpPr>
          <p:spPr bwMode="auto">
            <a:xfrm>
              <a:off x="1526" y="191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0" name="Line 70"/>
            <p:cNvSpPr>
              <a:spLocks noChangeShapeType="1"/>
            </p:cNvSpPr>
            <p:nvPr/>
          </p:nvSpPr>
          <p:spPr bwMode="auto">
            <a:xfrm>
              <a:off x="2446" y="191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1" name="Line 71"/>
            <p:cNvSpPr>
              <a:spLocks noChangeShapeType="1"/>
            </p:cNvSpPr>
            <p:nvPr/>
          </p:nvSpPr>
          <p:spPr bwMode="auto">
            <a:xfrm>
              <a:off x="1526" y="204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2" name="Line 72"/>
            <p:cNvSpPr>
              <a:spLocks noChangeShapeType="1"/>
            </p:cNvSpPr>
            <p:nvPr/>
          </p:nvSpPr>
          <p:spPr bwMode="auto">
            <a:xfrm>
              <a:off x="2446" y="204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3" name="Line 73"/>
            <p:cNvSpPr>
              <a:spLocks noChangeShapeType="1"/>
            </p:cNvSpPr>
            <p:nvPr/>
          </p:nvSpPr>
          <p:spPr bwMode="auto">
            <a:xfrm>
              <a:off x="3359" y="204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4" name="Line 74"/>
            <p:cNvSpPr>
              <a:spLocks noChangeShapeType="1"/>
            </p:cNvSpPr>
            <p:nvPr/>
          </p:nvSpPr>
          <p:spPr bwMode="auto">
            <a:xfrm>
              <a:off x="1526" y="2182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5" name="Line 75"/>
            <p:cNvSpPr>
              <a:spLocks noChangeShapeType="1"/>
            </p:cNvSpPr>
            <p:nvPr/>
          </p:nvSpPr>
          <p:spPr bwMode="auto">
            <a:xfrm>
              <a:off x="2446" y="2182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6" name="Line 76"/>
            <p:cNvSpPr>
              <a:spLocks noChangeShapeType="1"/>
            </p:cNvSpPr>
            <p:nvPr/>
          </p:nvSpPr>
          <p:spPr bwMode="auto">
            <a:xfrm>
              <a:off x="3359" y="2182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7" name="Line 77"/>
            <p:cNvSpPr>
              <a:spLocks noChangeShapeType="1"/>
            </p:cNvSpPr>
            <p:nvPr/>
          </p:nvSpPr>
          <p:spPr bwMode="auto">
            <a:xfrm>
              <a:off x="1526" y="231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8" name="Line 78"/>
            <p:cNvSpPr>
              <a:spLocks noChangeShapeType="1"/>
            </p:cNvSpPr>
            <p:nvPr/>
          </p:nvSpPr>
          <p:spPr bwMode="auto">
            <a:xfrm>
              <a:off x="2446" y="231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19" name="Line 79"/>
            <p:cNvSpPr>
              <a:spLocks noChangeShapeType="1"/>
            </p:cNvSpPr>
            <p:nvPr/>
          </p:nvSpPr>
          <p:spPr bwMode="auto">
            <a:xfrm>
              <a:off x="3359" y="231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0" name="Line 80"/>
            <p:cNvSpPr>
              <a:spLocks noChangeShapeType="1"/>
            </p:cNvSpPr>
            <p:nvPr/>
          </p:nvSpPr>
          <p:spPr bwMode="auto">
            <a:xfrm>
              <a:off x="3353" y="2048"/>
              <a:ext cx="85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1" name="Line 81"/>
            <p:cNvSpPr>
              <a:spLocks noChangeShapeType="1"/>
            </p:cNvSpPr>
            <p:nvPr/>
          </p:nvSpPr>
          <p:spPr bwMode="auto">
            <a:xfrm>
              <a:off x="1526" y="2456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2" name="Line 82"/>
            <p:cNvSpPr>
              <a:spLocks noChangeShapeType="1"/>
            </p:cNvSpPr>
            <p:nvPr/>
          </p:nvSpPr>
          <p:spPr bwMode="auto">
            <a:xfrm>
              <a:off x="2446" y="2456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3" name="Line 83"/>
            <p:cNvSpPr>
              <a:spLocks noChangeShapeType="1"/>
            </p:cNvSpPr>
            <p:nvPr/>
          </p:nvSpPr>
          <p:spPr bwMode="auto">
            <a:xfrm>
              <a:off x="3359" y="2456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4" name="Line 84"/>
            <p:cNvSpPr>
              <a:spLocks noChangeShapeType="1"/>
            </p:cNvSpPr>
            <p:nvPr/>
          </p:nvSpPr>
          <p:spPr bwMode="auto">
            <a:xfrm>
              <a:off x="1526" y="2590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5" name="Line 85"/>
            <p:cNvSpPr>
              <a:spLocks noChangeShapeType="1"/>
            </p:cNvSpPr>
            <p:nvPr/>
          </p:nvSpPr>
          <p:spPr bwMode="auto">
            <a:xfrm>
              <a:off x="2446" y="2590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6" name="Line 86"/>
            <p:cNvSpPr>
              <a:spLocks noChangeShapeType="1"/>
            </p:cNvSpPr>
            <p:nvPr/>
          </p:nvSpPr>
          <p:spPr bwMode="auto">
            <a:xfrm>
              <a:off x="3359" y="2590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7" name="Line 87"/>
            <p:cNvSpPr>
              <a:spLocks noChangeShapeType="1"/>
            </p:cNvSpPr>
            <p:nvPr/>
          </p:nvSpPr>
          <p:spPr bwMode="auto">
            <a:xfrm>
              <a:off x="1526" y="2724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8" name="Line 88"/>
            <p:cNvSpPr>
              <a:spLocks noChangeShapeType="1"/>
            </p:cNvSpPr>
            <p:nvPr/>
          </p:nvSpPr>
          <p:spPr bwMode="auto">
            <a:xfrm>
              <a:off x="2446" y="2724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9" name="Line 89"/>
            <p:cNvSpPr>
              <a:spLocks noChangeShapeType="1"/>
            </p:cNvSpPr>
            <p:nvPr/>
          </p:nvSpPr>
          <p:spPr bwMode="auto">
            <a:xfrm>
              <a:off x="3359" y="2724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9930" name="Group 90"/>
            <p:cNvGrpSpPr>
              <a:grpSpLocks/>
            </p:cNvGrpSpPr>
            <p:nvPr/>
          </p:nvGrpSpPr>
          <p:grpSpPr bwMode="auto">
            <a:xfrm>
              <a:off x="3564" y="1911"/>
              <a:ext cx="436" cy="134"/>
              <a:chOff x="3554" y="1911"/>
              <a:chExt cx="436" cy="134"/>
            </a:xfrm>
          </p:grpSpPr>
          <p:sp>
            <p:nvSpPr>
              <p:cNvPr id="419931" name="Rectangle 91"/>
              <p:cNvSpPr>
                <a:spLocks noChangeArrowheads="1"/>
              </p:cNvSpPr>
              <p:nvPr/>
            </p:nvSpPr>
            <p:spPr bwMode="auto">
              <a:xfrm>
                <a:off x="3554" y="1911"/>
                <a:ext cx="436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b="1">
                    <a:solidFill>
                      <a:srgbClr val="000000"/>
                    </a:solidFill>
                  </a:rPr>
                  <a:t>Words Correctly</a:t>
                </a:r>
                <a:endParaRPr lang="en-US" sz="2400"/>
              </a:p>
            </p:txBody>
          </p:sp>
          <p:sp>
            <p:nvSpPr>
              <p:cNvPr id="419932" name="Rectangle 92"/>
              <p:cNvSpPr>
                <a:spLocks noChangeArrowheads="1"/>
              </p:cNvSpPr>
              <p:nvPr/>
            </p:nvSpPr>
            <p:spPr bwMode="auto">
              <a:xfrm>
                <a:off x="3641" y="1978"/>
                <a:ext cx="264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b="1">
                    <a:solidFill>
                      <a:srgbClr val="000000"/>
                    </a:solidFill>
                  </a:rPr>
                  <a:t>Dissected</a:t>
                </a:r>
                <a:endParaRPr lang="en-US" sz="2400"/>
              </a:p>
            </p:txBody>
          </p:sp>
        </p:grpSp>
        <p:sp>
          <p:nvSpPr>
            <p:cNvPr id="419933" name="Rectangle 93"/>
            <p:cNvSpPr>
              <a:spLocks noChangeArrowheads="1"/>
            </p:cNvSpPr>
            <p:nvPr/>
          </p:nvSpPr>
          <p:spPr bwMode="auto">
            <a:xfrm>
              <a:off x="2071" y="3288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(minus)</a:t>
              </a:r>
              <a:endParaRPr lang="en-US" sz="2400"/>
            </a:p>
          </p:txBody>
        </p:sp>
        <p:sp>
          <p:nvSpPr>
            <p:cNvPr id="419934" name="Line 94"/>
            <p:cNvSpPr>
              <a:spLocks noChangeShapeType="1"/>
            </p:cNvSpPr>
            <p:nvPr/>
          </p:nvSpPr>
          <p:spPr bwMode="auto">
            <a:xfrm>
              <a:off x="1526" y="2858"/>
              <a:ext cx="847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5" name="Line 95"/>
            <p:cNvSpPr>
              <a:spLocks noChangeShapeType="1"/>
            </p:cNvSpPr>
            <p:nvPr/>
          </p:nvSpPr>
          <p:spPr bwMode="auto">
            <a:xfrm>
              <a:off x="2446" y="2858"/>
              <a:ext cx="84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6" name="Line 96"/>
            <p:cNvSpPr>
              <a:spLocks noChangeShapeType="1"/>
            </p:cNvSpPr>
            <p:nvPr/>
          </p:nvSpPr>
          <p:spPr bwMode="auto">
            <a:xfrm>
              <a:off x="3365" y="2858"/>
              <a:ext cx="8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7" name="Rectangle 97"/>
            <p:cNvSpPr>
              <a:spLocks noChangeArrowheads="1"/>
            </p:cNvSpPr>
            <p:nvPr/>
          </p:nvSpPr>
          <p:spPr bwMode="auto">
            <a:xfrm>
              <a:off x="1681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38" name="Line 98"/>
            <p:cNvSpPr>
              <a:spLocks noChangeShapeType="1"/>
            </p:cNvSpPr>
            <p:nvPr/>
          </p:nvSpPr>
          <p:spPr bwMode="auto">
            <a:xfrm>
              <a:off x="1672" y="867"/>
              <a:ext cx="50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39" name="Rectangle 99"/>
            <p:cNvSpPr>
              <a:spLocks noChangeArrowheads="1"/>
            </p:cNvSpPr>
            <p:nvPr/>
          </p:nvSpPr>
          <p:spPr bwMode="auto">
            <a:xfrm>
              <a:off x="2582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40" name="Line 100"/>
            <p:cNvSpPr>
              <a:spLocks noChangeShapeType="1"/>
            </p:cNvSpPr>
            <p:nvPr/>
          </p:nvSpPr>
          <p:spPr bwMode="auto">
            <a:xfrm>
              <a:off x="2574" y="867"/>
              <a:ext cx="4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1" name="Rectangle 101"/>
            <p:cNvSpPr>
              <a:spLocks noChangeArrowheads="1"/>
            </p:cNvSpPr>
            <p:nvPr/>
          </p:nvSpPr>
          <p:spPr bwMode="auto">
            <a:xfrm>
              <a:off x="3489" y="782"/>
              <a:ext cx="488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</a:rPr>
                <a:t>Words Missed</a:t>
              </a:r>
              <a:endParaRPr lang="en-US" sz="2400"/>
            </a:p>
          </p:txBody>
        </p:sp>
        <p:sp>
          <p:nvSpPr>
            <p:cNvPr id="419942" name="Line 102"/>
            <p:cNvSpPr>
              <a:spLocks noChangeShapeType="1"/>
            </p:cNvSpPr>
            <p:nvPr/>
          </p:nvSpPr>
          <p:spPr bwMode="auto">
            <a:xfrm>
              <a:off x="3481" y="867"/>
              <a:ext cx="499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43" name="Rectangle 103"/>
            <p:cNvSpPr>
              <a:spLocks noChangeArrowheads="1"/>
            </p:cNvSpPr>
            <p:nvPr/>
          </p:nvSpPr>
          <p:spPr bwMode="auto">
            <a:xfrm>
              <a:off x="1900" y="140"/>
              <a:ext cx="17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300" b="1">
                  <a:solidFill>
                    <a:srgbClr val="000000"/>
                  </a:solidFill>
                </a:rPr>
                <a:t>WORD IDENTIFICATION STRATEGY</a:t>
              </a:r>
              <a:endParaRPr lang="en-US" sz="2400"/>
            </a:p>
          </p:txBody>
        </p:sp>
      </p:grpSp>
      <p:grpSp>
        <p:nvGrpSpPr>
          <p:cNvPr id="419944" name="Group 104"/>
          <p:cNvGrpSpPr>
            <a:grpSpLocks/>
          </p:cNvGrpSpPr>
          <p:nvPr/>
        </p:nvGrpSpPr>
        <p:grpSpPr bwMode="auto">
          <a:xfrm>
            <a:off x="2513013" y="520700"/>
            <a:ext cx="3990975" cy="5475288"/>
            <a:chOff x="1583" y="328"/>
            <a:chExt cx="2514" cy="3449"/>
          </a:xfrm>
        </p:grpSpPr>
        <p:sp>
          <p:nvSpPr>
            <p:cNvPr id="419945" name="Rectangle 105"/>
            <p:cNvSpPr>
              <a:spLocks noChangeArrowheads="1"/>
            </p:cNvSpPr>
            <p:nvPr/>
          </p:nvSpPr>
          <p:spPr bwMode="auto">
            <a:xfrm>
              <a:off x="1981" y="338"/>
              <a:ext cx="75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Robert Rogers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6" name="Rectangle 106"/>
            <p:cNvSpPr>
              <a:spLocks noChangeArrowheads="1"/>
            </p:cNvSpPr>
            <p:nvPr/>
          </p:nvSpPr>
          <p:spPr bwMode="auto">
            <a:xfrm>
              <a:off x="3738" y="328"/>
              <a:ext cx="35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April 4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7" name="Rectangle 107"/>
            <p:cNvSpPr>
              <a:spLocks noChangeArrowheads="1"/>
            </p:cNvSpPr>
            <p:nvPr/>
          </p:nvSpPr>
          <p:spPr bwMode="auto">
            <a:xfrm>
              <a:off x="3144" y="496"/>
              <a:ext cx="26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 #3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8" name="Rectangle 108"/>
            <p:cNvSpPr>
              <a:spLocks noChangeArrowheads="1"/>
            </p:cNvSpPr>
            <p:nvPr/>
          </p:nvSpPr>
          <p:spPr bwMode="auto">
            <a:xfrm>
              <a:off x="1589" y="774"/>
              <a:ext cx="51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cantilever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49" name="Rectangle 109"/>
            <p:cNvSpPr>
              <a:spLocks noChangeArrowheads="1"/>
            </p:cNvSpPr>
            <p:nvPr/>
          </p:nvSpPr>
          <p:spPr bwMode="auto">
            <a:xfrm>
              <a:off x="1591" y="908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0" name="Rectangle 110"/>
            <p:cNvSpPr>
              <a:spLocks noChangeArrowheads="1"/>
            </p:cNvSpPr>
            <p:nvPr/>
          </p:nvSpPr>
          <p:spPr bwMode="auto">
            <a:xfrm>
              <a:off x="1592" y="1048"/>
              <a:ext cx="64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achievement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1" name="Rectangle 111"/>
            <p:cNvSpPr>
              <a:spLocks noChangeArrowheads="1"/>
            </p:cNvSpPr>
            <p:nvPr/>
          </p:nvSpPr>
          <p:spPr bwMode="auto">
            <a:xfrm>
              <a:off x="1593" y="1183"/>
              <a:ext cx="581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prehistoric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2" name="Rectangle 112"/>
            <p:cNvSpPr>
              <a:spLocks noChangeArrowheads="1"/>
            </p:cNvSpPr>
            <p:nvPr/>
          </p:nvSpPr>
          <p:spPr bwMode="auto">
            <a:xfrm>
              <a:off x="1589" y="1318"/>
              <a:ext cx="287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times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3" name="Rectangle 113"/>
            <p:cNvSpPr>
              <a:spLocks noChangeArrowheads="1"/>
            </p:cNvSpPr>
            <p:nvPr/>
          </p:nvSpPr>
          <p:spPr bwMode="auto">
            <a:xfrm>
              <a:off x="1591" y="1447"/>
              <a:ext cx="32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tombs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4" name="Rectangle 114"/>
            <p:cNvSpPr>
              <a:spLocks noChangeArrowheads="1"/>
            </p:cNvSpPr>
            <p:nvPr/>
          </p:nvSpPr>
          <p:spPr bwMode="auto">
            <a:xfrm>
              <a:off x="1593" y="1588"/>
              <a:ext cx="500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engineers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5" name="Rectangle 115"/>
            <p:cNvSpPr>
              <a:spLocks noChangeArrowheads="1"/>
            </p:cNvSpPr>
            <p:nvPr/>
          </p:nvSpPr>
          <p:spPr bwMode="auto">
            <a:xfrm>
              <a:off x="1586" y="1723"/>
              <a:ext cx="51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cantilever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6" name="Rectangle 116"/>
            <p:cNvSpPr>
              <a:spLocks noChangeArrowheads="1"/>
            </p:cNvSpPr>
            <p:nvPr/>
          </p:nvSpPr>
          <p:spPr bwMode="auto">
            <a:xfrm>
              <a:off x="1589" y="1863"/>
              <a:ext cx="4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diamond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7" name="Rectangle 117"/>
            <p:cNvSpPr>
              <a:spLocks noChangeArrowheads="1"/>
            </p:cNvSpPr>
            <p:nvPr/>
          </p:nvSpPr>
          <p:spPr bwMode="auto">
            <a:xfrm>
              <a:off x="1584" y="1987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8" name="Rectangle 118"/>
            <p:cNvSpPr>
              <a:spLocks noChangeArrowheads="1"/>
            </p:cNvSpPr>
            <p:nvPr/>
          </p:nvSpPr>
          <p:spPr bwMode="auto">
            <a:xfrm>
              <a:off x="1585" y="2127"/>
              <a:ext cx="29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tough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59" name="Rectangle 119"/>
            <p:cNvSpPr>
              <a:spLocks noChangeArrowheads="1"/>
            </p:cNvSpPr>
            <p:nvPr/>
          </p:nvSpPr>
          <p:spPr bwMode="auto">
            <a:xfrm>
              <a:off x="1588" y="2262"/>
              <a:ext cx="29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gorge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0" name="Rectangle 120"/>
            <p:cNvSpPr>
              <a:spLocks noChangeArrowheads="1"/>
            </p:cNvSpPr>
            <p:nvPr/>
          </p:nvSpPr>
          <p:spPr bwMode="auto">
            <a:xfrm>
              <a:off x="1583" y="2402"/>
              <a:ext cx="55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suspension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1" name="Rectangle 121"/>
            <p:cNvSpPr>
              <a:spLocks noChangeArrowheads="1"/>
            </p:cNvSpPr>
            <p:nvPr/>
          </p:nvSpPr>
          <p:spPr bwMode="auto">
            <a:xfrm>
              <a:off x="1584" y="2533"/>
              <a:ext cx="5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compared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2" name="Rectangle 122"/>
            <p:cNvSpPr>
              <a:spLocks noChangeArrowheads="1"/>
            </p:cNvSpPr>
            <p:nvPr/>
          </p:nvSpPr>
          <p:spPr bwMode="auto">
            <a:xfrm>
              <a:off x="1587" y="2672"/>
              <a:ext cx="41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collapse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3" name="Rectangle 123"/>
            <p:cNvSpPr>
              <a:spLocks noChangeArrowheads="1"/>
            </p:cNvSpPr>
            <p:nvPr/>
          </p:nvSpPr>
          <p:spPr bwMode="auto">
            <a:xfrm>
              <a:off x="3489" y="1992"/>
              <a:ext cx="45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balanced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4" name="Rectangle 124"/>
            <p:cNvSpPr>
              <a:spLocks noChangeArrowheads="1"/>
            </p:cNvSpPr>
            <p:nvPr/>
          </p:nvSpPr>
          <p:spPr bwMode="auto">
            <a:xfrm>
              <a:off x="3487" y="2120"/>
              <a:ext cx="53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Verrazano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5" name="Rectangle 125"/>
            <p:cNvSpPr>
              <a:spLocks noChangeArrowheads="1"/>
            </p:cNvSpPr>
            <p:nvPr/>
          </p:nvSpPr>
          <p:spPr bwMode="auto">
            <a:xfrm>
              <a:off x="3486" y="2268"/>
              <a:ext cx="47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crumpled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6" name="Rectangle 126"/>
            <p:cNvSpPr>
              <a:spLocks noChangeArrowheads="1"/>
            </p:cNvSpPr>
            <p:nvPr/>
          </p:nvSpPr>
          <p:spPr bwMode="auto">
            <a:xfrm>
              <a:off x="1725" y="314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390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7" name="Rectangle 127"/>
            <p:cNvSpPr>
              <a:spLocks noChangeArrowheads="1"/>
            </p:cNvSpPr>
            <p:nvPr/>
          </p:nvSpPr>
          <p:spPr bwMode="auto">
            <a:xfrm>
              <a:off x="2424" y="3146"/>
              <a:ext cx="11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15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8" name="Rectangle 128"/>
            <p:cNvSpPr>
              <a:spLocks noChangeArrowheads="1"/>
            </p:cNvSpPr>
            <p:nvPr/>
          </p:nvSpPr>
          <p:spPr bwMode="auto">
            <a:xfrm>
              <a:off x="3042" y="314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375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69" name="Rectangle 129"/>
            <p:cNvSpPr>
              <a:spLocks noChangeArrowheads="1"/>
            </p:cNvSpPr>
            <p:nvPr/>
          </p:nvSpPr>
          <p:spPr bwMode="auto">
            <a:xfrm>
              <a:off x="3042" y="3386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375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70" name="Rectangle 130"/>
            <p:cNvSpPr>
              <a:spLocks noChangeArrowheads="1"/>
            </p:cNvSpPr>
            <p:nvPr/>
          </p:nvSpPr>
          <p:spPr bwMode="auto">
            <a:xfrm>
              <a:off x="3042" y="3621"/>
              <a:ext cx="20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390</a:t>
              </a:r>
              <a:endParaRPr lang="en-US" sz="2400">
                <a:latin typeface="Comic Sans MS" charset="0"/>
              </a:endParaRPr>
            </a:p>
          </p:txBody>
        </p:sp>
        <p:sp>
          <p:nvSpPr>
            <p:cNvPr id="419971" name="Rectangle 131"/>
            <p:cNvSpPr>
              <a:spLocks noChangeArrowheads="1"/>
            </p:cNvSpPr>
            <p:nvPr/>
          </p:nvSpPr>
          <p:spPr bwMode="auto">
            <a:xfrm>
              <a:off x="3799" y="3509"/>
              <a:ext cx="228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Comic Sans MS" charset="0"/>
                </a:rPr>
                <a:t>96%</a:t>
              </a:r>
              <a:endParaRPr lang="en-US" sz="2400">
                <a:latin typeface="Comic Sans MS" charset="0"/>
              </a:endParaRPr>
            </a:p>
          </p:txBody>
        </p:sp>
      </p:grpSp>
      <p:pic>
        <p:nvPicPr>
          <p:cNvPr id="419972" name="Picture 133" descr="j0299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1100138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3" name="Text Box 134"/>
          <p:cNvSpPr txBox="1">
            <a:spLocks noChangeArrowheads="1"/>
          </p:cNvSpPr>
          <p:nvPr/>
        </p:nvSpPr>
        <p:spPr bwMode="auto">
          <a:xfrm>
            <a:off x="457200" y="3268663"/>
            <a:ext cx="990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/>
              <a:t>Page 89</a:t>
            </a:r>
          </a:p>
        </p:txBody>
      </p:sp>
    </p:spTree>
    <p:extLst>
      <p:ext uri="{BB962C8B-B14F-4D97-AF65-F5344CB8AC3E}">
        <p14:creationId xmlns:p14="http://schemas.microsoft.com/office/powerpoint/2010/main" val="497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Text Box 2"/>
          <p:cNvSpPr txBox="1">
            <a:spLocks noChangeArrowheads="1"/>
          </p:cNvSpPr>
          <p:nvPr/>
        </p:nvSpPr>
        <p:spPr bwMode="auto">
          <a:xfrm>
            <a:off x="228600" y="533400"/>
            <a:ext cx="89154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b="1">
                <a:latin typeface="Verdana" charset="0"/>
              </a:rPr>
              <a:t>Word Identification Feedback</a:t>
            </a:r>
          </a:p>
          <a:p>
            <a:pPr eaLnBrk="1" hangingPunct="1"/>
            <a:r>
              <a:rPr lang="en-US" sz="1800" b="1">
                <a:latin typeface="Verdana" charset="0"/>
              </a:rPr>
              <a:t>I like the way you…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__Discovered the sounds and context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__Isolated the beginning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__Separated the ending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__Said the stem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__Examined the stem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__Checked with someone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__Tried the dictionary</a:t>
            </a:r>
          </a:p>
          <a:p>
            <a:pPr eaLnBrk="1" hangingPunct="1"/>
            <a:r>
              <a:rPr lang="en-US" sz="1800" b="1">
                <a:latin typeface="Verdana" charset="0"/>
              </a:rPr>
              <a:t>Next time, you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ll do even better if you try to…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__Sound out any word you can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t pronounce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__Figure out any word you can</a:t>
            </a:r>
            <a:r>
              <a:rPr lang="ja-JP" altLang="en-US" sz="1800" b="1">
                <a:latin typeface="Verdana" charset="0"/>
              </a:rPr>
              <a:t>’</a:t>
            </a:r>
            <a:r>
              <a:rPr lang="en-US" sz="1800" b="1">
                <a:latin typeface="Verdana" charset="0"/>
              </a:rPr>
              <a:t>t pronounce by reading the entire sentence (context)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__Isolate the beginning of the word using your word beginning list 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__Separate the ending of the word using your word ending list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__Use the Rules of Twos and Threes to help you say the stems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__Be polite when checking with someone</a:t>
            </a:r>
          </a:p>
          <a:p>
            <a:pPr eaLnBrk="1" hangingPunct="1"/>
            <a:r>
              <a:rPr lang="en-US" sz="1800" b="1">
                <a:latin typeface="Verdana" charset="0"/>
              </a:rPr>
              <a:t>__Make use of an online dictionary or classroom dictionary if no one can help you</a:t>
            </a:r>
          </a:p>
          <a:p>
            <a:pPr eaLnBrk="1" hangingPunct="1"/>
            <a:r>
              <a:rPr lang="en-US" sz="1800" b="1">
                <a:latin typeface="Verdana" charset="0"/>
              </a:rPr>
              <a:t>See me if you need help!</a:t>
            </a:r>
            <a:r>
              <a:rPr lang="en-US" sz="1800">
                <a:latin typeface="Verdana" charset="0"/>
              </a:rPr>
              <a:t> </a:t>
            </a:r>
            <a:endParaRPr lang="en-US" sz="1800">
              <a:solidFill>
                <a:srgbClr val="000000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413699" name="Text Box 3"/>
          <p:cNvSpPr txBox="1">
            <a:spLocks noChangeArrowheads="1"/>
          </p:cNvSpPr>
          <p:nvPr/>
        </p:nvSpPr>
        <p:spPr bwMode="auto">
          <a:xfrm>
            <a:off x="1600200" y="0"/>
            <a:ext cx="708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u="sng">
                <a:solidFill>
                  <a:srgbClr val="0000FF"/>
                </a:solidFill>
                <a:latin typeface="Verdana" charset="0"/>
              </a:rPr>
              <a:t>Word Identification Feedback Checklist</a:t>
            </a:r>
            <a:r>
              <a:rPr lang="en-US" u="sng">
                <a:solidFill>
                  <a:srgbClr val="E519A1"/>
                </a:solidFill>
              </a:rPr>
              <a:t>  </a:t>
            </a:r>
          </a:p>
        </p:txBody>
      </p:sp>
      <p:pic>
        <p:nvPicPr>
          <p:cNvPr id="413700" name="Picture 4" descr="MCj0413486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066800"/>
            <a:ext cx="20574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5304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PMT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0000FF"/>
                </a:solidFill>
              </a:rPr>
              <a:t>CONTROLLED PRACTICE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kd188256s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1791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6046-91FD-1743-8F71-4593F9BC4A7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9144000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155700" y="355600"/>
            <a:ext cx="7493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           </a:t>
            </a:r>
            <a:r>
              <a:rPr lang="en-US" sz="3200">
                <a:latin typeface="Calibri" charset="0"/>
              </a:rPr>
              <a:t>LEARNING STRATEGIES CURRICULUM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556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Left Arrow 1"/>
          <p:cNvSpPr/>
          <p:nvPr/>
        </p:nvSpPr>
        <p:spPr>
          <a:xfrm>
            <a:off x="1330722" y="1737016"/>
            <a:ext cx="601133" cy="1100667"/>
          </a:xfrm>
          <a:prstGeom prst="curvedLeftArrow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0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5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9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7813"/>
            <a:ext cx="8278813" cy="1343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>6: Advanced Practice &amp; Feedback</a:t>
            </a:r>
            <a:r>
              <a:rPr lang="en-US" b="1" dirty="0">
                <a:latin typeface="Verdana" charset="0"/>
              </a:rPr>
              <a:t/>
            </a:r>
            <a:br>
              <a:rPr lang="en-US" b="1" dirty="0">
                <a:latin typeface="Verdana" charset="0"/>
              </a:rPr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		</a:t>
            </a:r>
            <a:r>
              <a:rPr lang="en-US" b="1" dirty="0">
                <a:solidFill>
                  <a:srgbClr val="D60093"/>
                </a:solidFill>
              </a:rPr>
              <a:t/>
            </a:r>
            <a:br>
              <a:rPr lang="en-US" b="1" dirty="0">
                <a:solidFill>
                  <a:srgbClr val="D60093"/>
                </a:solidFill>
              </a:rPr>
            </a:br>
            <a:r>
              <a:rPr lang="en-US" b="1" dirty="0">
                <a:solidFill>
                  <a:srgbClr val="D60093"/>
                </a:solidFill>
              </a:rPr>
              <a:t>					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/>
              <a:t>							</a:t>
            </a:r>
          </a:p>
        </p:txBody>
      </p:sp>
      <p:pic>
        <p:nvPicPr>
          <p:cNvPr id="432132" name="Picture 4" descr="MCj01557690000[1]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9813" y="3352800"/>
            <a:ext cx="1754187" cy="1722438"/>
          </a:xfrm>
          <a:noFill/>
        </p:spPr>
      </p:pic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09563" y="321627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4400" b="1">
              <a:solidFill>
                <a:srgbClr val="D60093"/>
              </a:solidFill>
              <a:latin typeface="Comic Sans MS" charset="0"/>
            </a:endParaRP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7886700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FontTx/>
              <a:buChar char="•"/>
            </a:pPr>
            <a:endParaRPr lang="en-US" dirty="0" smtClean="0"/>
          </a:p>
          <a:p>
            <a:pPr marL="0" indent="0"/>
            <a:r>
              <a:rPr lang="en-US" sz="2000" dirty="0" smtClean="0"/>
              <a:t>*Read</a:t>
            </a:r>
            <a:r>
              <a:rPr lang="en-US" sz="2000" dirty="0"/>
              <a:t>, tab, highlight, and take notes on pages 60-63</a:t>
            </a:r>
            <a:r>
              <a:rPr lang="en-US" sz="2000" dirty="0" smtClean="0"/>
              <a:t>.</a:t>
            </a:r>
          </a:p>
          <a:p>
            <a:pPr marL="0" indent="0"/>
            <a:endParaRPr lang="en-US" sz="2000" dirty="0">
              <a:latin typeface="Tahom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Goal: To ensure students use the Word ID strategy on materials above their </a:t>
            </a:r>
            <a:r>
              <a:rPr lang="en-US" sz="2000" dirty="0" smtClean="0">
                <a:latin typeface="Verdana" charset="0"/>
              </a:rPr>
              <a:t>independent reading </a:t>
            </a:r>
            <a:r>
              <a:rPr lang="en-US" sz="2000" dirty="0">
                <a:latin typeface="Verdana" charset="0"/>
              </a:rPr>
              <a:t>level </a:t>
            </a:r>
          </a:p>
          <a:p>
            <a:r>
              <a:rPr lang="en-US" sz="2000" dirty="0">
                <a:latin typeface="Verdana" charset="0"/>
              </a:rPr>
              <a:t> </a:t>
            </a: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Passages with comprehension questions from Student Materials Book: 1-2 levels above starting point</a:t>
            </a:r>
            <a:endParaRPr lang="en-US" sz="2000" dirty="0">
              <a:latin typeface="Verdana" charset="0"/>
            </a:endParaRPr>
          </a:p>
          <a:p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15-25 minutes per passage + quiz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Use Independent Score Sheet </a:t>
            </a:r>
            <a:r>
              <a:rPr lang="en-US" sz="2000" dirty="0" err="1">
                <a:latin typeface="Verdana" charset="0"/>
              </a:rPr>
              <a:t>Pg</a:t>
            </a:r>
            <a:r>
              <a:rPr lang="en-US" sz="2000" dirty="0">
                <a:latin typeface="Verdana" charset="0"/>
              </a:rPr>
              <a:t> 101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Score test &amp; provide </a:t>
            </a:r>
            <a:r>
              <a:rPr lang="en-US" sz="2000" dirty="0" smtClean="0">
                <a:latin typeface="Verdana" charset="0"/>
              </a:rPr>
              <a:t>feedback</a:t>
            </a: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915045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2" presetID="31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Verdana" charset="0"/>
              </a:rPr>
              <a:t>Mastery Requirements: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2095500"/>
            <a:ext cx="8007350" cy="47625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Word ID Score: Must pronounce </a:t>
            </a:r>
            <a:r>
              <a:rPr lang="en-US" sz="2400">
                <a:solidFill>
                  <a:srgbClr val="FF0000"/>
                </a:solidFill>
                <a:latin typeface="Verdana" charset="0"/>
              </a:rPr>
              <a:t>99%</a:t>
            </a:r>
            <a:r>
              <a:rPr lang="en-US" sz="2400">
                <a:latin typeface="Verdana" charset="0"/>
              </a:rPr>
              <a:t> correctly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Comprehension Score: Must answer </a:t>
            </a:r>
            <a:r>
              <a:rPr lang="en-US" sz="2400">
                <a:solidFill>
                  <a:srgbClr val="FF0000"/>
                </a:solidFill>
                <a:latin typeface="Verdana" charset="0"/>
              </a:rPr>
              <a:t>60%</a:t>
            </a:r>
            <a:r>
              <a:rPr lang="en-US" sz="2400">
                <a:latin typeface="Verdana" charset="0"/>
              </a:rPr>
              <a:t> correctly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>
              <a:lnSpc>
                <a:spcPct val="90000"/>
              </a:lnSpc>
            </a:pPr>
            <a:r>
              <a:rPr lang="en-US" sz="2400">
                <a:latin typeface="Verdana" charset="0"/>
              </a:rPr>
              <a:t>Fluency: must read using strategy w/out long pauses, false starts &amp; disfluencies</a:t>
            </a:r>
          </a:p>
          <a:p>
            <a:pPr>
              <a:lnSpc>
                <a:spcPct val="90000"/>
              </a:lnSpc>
            </a:pPr>
            <a:endParaRPr lang="en-US" sz="2400">
              <a:latin typeface="Verdana" charset="0"/>
            </a:endParaRPr>
          </a:p>
          <a:p>
            <a:pPr algn="r">
              <a:lnSpc>
                <a:spcPct val="90000"/>
              </a:lnSpc>
              <a:buFontTx/>
              <a:buNone/>
            </a:pPr>
            <a:endParaRPr lang="en-US" sz="2400"/>
          </a:p>
        </p:txBody>
      </p:sp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6400800" y="1143000"/>
            <a:ext cx="240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Verdana" charset="0"/>
              </a:rPr>
              <a:t>Pg 54</a:t>
            </a:r>
          </a:p>
        </p:txBody>
      </p:sp>
    </p:spTree>
    <p:extLst>
      <p:ext uri="{BB962C8B-B14F-4D97-AF65-F5344CB8AC3E}">
        <p14:creationId xmlns:p14="http://schemas.microsoft.com/office/powerpoint/2010/main" val="15450914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6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277813"/>
            <a:ext cx="8278813" cy="1343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Stage </a:t>
            </a: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>7</a:t>
            </a:r>
            <a:r>
              <a:rPr lang="en-US" sz="4000" b="1" dirty="0" smtClean="0">
                <a:solidFill>
                  <a:srgbClr val="0000FF"/>
                </a:solidFill>
                <a:latin typeface="Verdana" charset="0"/>
              </a:rPr>
              <a:t>: Posttest and Make Commitments</a:t>
            </a:r>
            <a:br>
              <a:rPr lang="en-US" sz="4000" b="1" dirty="0" smtClean="0">
                <a:solidFill>
                  <a:srgbClr val="0000FF"/>
                </a:solidFill>
                <a:latin typeface="Verdana" charset="0"/>
              </a:rPr>
            </a:b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/>
            </a:r>
            <a:br>
              <a:rPr lang="en-US" sz="4000" b="1" dirty="0">
                <a:solidFill>
                  <a:srgbClr val="0000FF"/>
                </a:solidFill>
                <a:latin typeface="Verdana" charset="0"/>
              </a:rPr>
            </a:br>
            <a:r>
              <a:rPr lang="en-US" b="1" dirty="0"/>
              <a:t>		</a:t>
            </a:r>
            <a:r>
              <a:rPr lang="en-US" b="1" dirty="0">
                <a:solidFill>
                  <a:srgbClr val="D60093"/>
                </a:solidFill>
              </a:rPr>
              <a:t/>
            </a:r>
            <a:br>
              <a:rPr lang="en-US" b="1" dirty="0">
                <a:solidFill>
                  <a:srgbClr val="D60093"/>
                </a:solidFill>
              </a:rPr>
            </a:br>
            <a:r>
              <a:rPr lang="en-US" b="1" dirty="0">
                <a:solidFill>
                  <a:srgbClr val="D60093"/>
                </a:solidFill>
              </a:rPr>
              <a:t>					</a:t>
            </a:r>
            <a:r>
              <a:rPr lang="en-US" b="1" dirty="0">
                <a:solidFill>
                  <a:schemeClr val="tx1"/>
                </a:solidFill>
              </a:rPr>
              <a:t>	</a:t>
            </a:r>
            <a:r>
              <a:rPr lang="en-US" b="1" dirty="0"/>
              <a:t>							</a:t>
            </a:r>
          </a:p>
        </p:txBody>
      </p:sp>
      <p:sp>
        <p:nvSpPr>
          <p:cNvPr id="619523" name="Text Box 3"/>
          <p:cNvSpPr txBox="1">
            <a:spLocks noChangeArrowheads="1"/>
          </p:cNvSpPr>
          <p:nvPr/>
        </p:nvSpPr>
        <p:spPr bwMode="auto">
          <a:xfrm>
            <a:off x="309563" y="3216275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en-US" sz="4400" b="1">
              <a:solidFill>
                <a:srgbClr val="D60093"/>
              </a:solidFill>
              <a:latin typeface="Comic Sans MS" charset="0"/>
            </a:endParaRP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7886700" cy="78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indent="0"/>
            <a:endParaRPr lang="en-US" dirty="0" smtClean="0"/>
          </a:p>
          <a:p>
            <a:pPr marL="0" indent="0"/>
            <a:r>
              <a:rPr lang="en-US" dirty="0"/>
              <a:t>*</a:t>
            </a:r>
            <a:r>
              <a:rPr lang="en-US" sz="2000" dirty="0" smtClean="0"/>
              <a:t>Read</a:t>
            </a:r>
            <a:r>
              <a:rPr lang="en-US" sz="2000" dirty="0"/>
              <a:t>, tab, highlight, and take notes on pages </a:t>
            </a:r>
            <a:r>
              <a:rPr lang="en-US" sz="2000" dirty="0" smtClean="0"/>
              <a:t>60-63.</a:t>
            </a:r>
          </a:p>
          <a:p>
            <a:pPr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Passages 2 levels above starting point or at student’s </a:t>
            </a:r>
            <a:r>
              <a:rPr lang="en-US" sz="2000" dirty="0"/>
              <a:t>grade level </a:t>
            </a:r>
            <a:r>
              <a:rPr lang="en-US" sz="2000" dirty="0" smtClean="0"/>
              <a:t>with comprehension questions</a:t>
            </a:r>
          </a:p>
          <a:p>
            <a:pPr marL="0" indent="0">
              <a:spcBef>
                <a:spcPct val="50000"/>
              </a:spcBef>
            </a:pPr>
            <a:endParaRPr lang="en-US" sz="2000" dirty="0"/>
          </a:p>
          <a:p>
            <a:pPr>
              <a:buFontTx/>
              <a:buChar char="•"/>
            </a:pPr>
            <a:r>
              <a:rPr lang="en-US" sz="2000" dirty="0" smtClean="0"/>
              <a:t>25 </a:t>
            </a:r>
            <a:r>
              <a:rPr lang="en-US" sz="2000" dirty="0"/>
              <a:t>min. test (though not timed) &amp; 5 min. </a:t>
            </a:r>
            <a:r>
              <a:rPr lang="en-US" sz="2000" dirty="0" smtClean="0"/>
              <a:t>feedback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Use </a:t>
            </a:r>
            <a:r>
              <a:rPr lang="en-US" sz="2000" dirty="0">
                <a:latin typeface="Verdana" charset="0"/>
              </a:rPr>
              <a:t>Independent Score Sheet </a:t>
            </a:r>
            <a:r>
              <a:rPr lang="en-US" sz="2000" dirty="0" err="1">
                <a:latin typeface="Verdana" charset="0"/>
              </a:rPr>
              <a:t>Pg</a:t>
            </a:r>
            <a:r>
              <a:rPr lang="en-US" sz="2000" dirty="0">
                <a:latin typeface="Verdana" charset="0"/>
              </a:rPr>
              <a:t> 101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>
                <a:latin typeface="Verdana" charset="0"/>
              </a:rPr>
              <a:t>Score test &amp; provide </a:t>
            </a:r>
            <a:r>
              <a:rPr lang="en-US" sz="2000" dirty="0" smtClean="0">
                <a:latin typeface="Verdana" charset="0"/>
              </a:rPr>
              <a:t>feedback</a:t>
            </a: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r>
              <a:rPr lang="en-US" sz="2000" dirty="0" smtClean="0">
                <a:latin typeface="Verdana" charset="0"/>
              </a:rPr>
              <a:t>Explain Generalization Stage 8 and obtain commitments</a:t>
            </a:r>
            <a:endParaRPr lang="en-US" sz="2000" dirty="0">
              <a:latin typeface="Verdana" charset="0"/>
            </a:endParaRPr>
          </a:p>
          <a:p>
            <a:pPr>
              <a:buFontTx/>
              <a:buChar char="•"/>
            </a:pPr>
            <a:endParaRPr lang="en-US" sz="20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 smtClean="0"/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/>
          </a:p>
          <a:p>
            <a:pPr marL="0" indent="0"/>
            <a:endParaRPr lang="en-US" sz="2800" dirty="0" smtClean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dirty="0">
              <a:latin typeface="Verdana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000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43" y="5922768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9160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9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2" presetID="31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9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Fidelity Checklist- Stage </a:t>
            </a:r>
            <a:r>
              <a:rPr lang="en-US" sz="3600" dirty="0"/>
              <a:t>7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2" y="1269998"/>
            <a:ext cx="7653867" cy="27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7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From Acquisition to Generalization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58800" y="1752600"/>
            <a:ext cx="4461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 PHASES: 2-3 weeks</a:t>
            </a:r>
          </a:p>
          <a:p>
            <a:r>
              <a:rPr lang="en-US" sz="3200" dirty="0" smtClean="0"/>
              <a:t>PHASE 1- ORIENTATION</a:t>
            </a:r>
          </a:p>
          <a:p>
            <a:r>
              <a:rPr lang="en-US" sz="3200" dirty="0" smtClean="0"/>
              <a:t>PHASE 2- ACTIVATION</a:t>
            </a:r>
          </a:p>
          <a:p>
            <a:r>
              <a:rPr lang="en-US" sz="3200" dirty="0" smtClean="0"/>
              <a:t>PHASE 3- ADAPTATION</a:t>
            </a:r>
          </a:p>
          <a:p>
            <a:r>
              <a:rPr lang="en-US" sz="3200" dirty="0" smtClean="0"/>
              <a:t>PHASE 4- MAINTENANCE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16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Know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The ability to </a:t>
            </a:r>
            <a:r>
              <a:rPr lang="en-US" b="1" i="1" dirty="0"/>
              <a:t>effectively and efficiently decode words is necessary for reading comprehension</a:t>
            </a:r>
            <a:r>
              <a:rPr lang="en-US" i="1" dirty="0"/>
              <a:t> (Boardman et al., 2008; Nagy, </a:t>
            </a:r>
            <a:r>
              <a:rPr lang="en-US" i="1" dirty="0" err="1"/>
              <a:t>Berninger</a:t>
            </a:r>
            <a:r>
              <a:rPr lang="en-US" i="1" dirty="0"/>
              <a:t>, &amp; Abbott, 2006; </a:t>
            </a:r>
            <a:r>
              <a:rPr lang="en-US" i="1" dirty="0" err="1"/>
              <a:t>Scammacca</a:t>
            </a:r>
            <a:r>
              <a:rPr lang="en-US" i="1" dirty="0"/>
              <a:t> et al., 2007; Wharton-McDonald &amp; </a:t>
            </a:r>
            <a:r>
              <a:rPr lang="en-US" i="1" dirty="0" err="1"/>
              <a:t>Swiger</a:t>
            </a:r>
            <a:r>
              <a:rPr lang="en-US" i="1" dirty="0"/>
              <a:t>; 2009). Researchers have determined that </a:t>
            </a:r>
            <a:r>
              <a:rPr lang="en-US" b="1" i="1" dirty="0"/>
              <a:t>about one-third of middle school struggling readers have difficulty at the basic word level, and they have difficulty with comprehension </a:t>
            </a:r>
            <a:r>
              <a:rPr lang="en-US" i="1" dirty="0"/>
              <a:t>(Brasseur-Hock, Hock, </a:t>
            </a:r>
            <a:r>
              <a:rPr lang="en-US" i="1" dirty="0" err="1"/>
              <a:t>Kieffer</a:t>
            </a:r>
            <a:r>
              <a:rPr lang="en-US" i="1" dirty="0"/>
              <a:t>, </a:t>
            </a:r>
            <a:r>
              <a:rPr lang="en-US" i="1" dirty="0" err="1"/>
              <a:t>Biancarosa</a:t>
            </a:r>
            <a:r>
              <a:rPr lang="en-US" i="1" dirty="0"/>
              <a:t>, &amp; Deshler 2011; </a:t>
            </a:r>
            <a:r>
              <a:rPr lang="en-US" i="1" dirty="0" err="1"/>
              <a:t>Paulesu</a:t>
            </a:r>
            <a:r>
              <a:rPr lang="en-US" i="1" dirty="0"/>
              <a:t> et al., 2001; </a:t>
            </a:r>
            <a:r>
              <a:rPr lang="en-US" i="1" dirty="0" err="1"/>
              <a:t>Scammacca</a:t>
            </a:r>
            <a:r>
              <a:rPr lang="en-US" i="1" dirty="0"/>
              <a:t> et al., 2013; Vaughn et al., 2010). 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923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 explicit </a:t>
            </a:r>
            <a:r>
              <a:rPr lang="en-US" dirty="0"/>
              <a:t>strategies to decode unknown words </a:t>
            </a:r>
            <a:endParaRPr lang="en-US" dirty="0" smtClean="0"/>
          </a:p>
          <a:p>
            <a:pPr lvl="1"/>
            <a:r>
              <a:rPr lang="en-US" dirty="0" smtClean="0"/>
              <a:t>Teachers </a:t>
            </a:r>
            <a:r>
              <a:rPr lang="en-US" dirty="0"/>
              <a:t>who use explicit instruction explain the strategy, model the process, provide guided </a:t>
            </a:r>
            <a:r>
              <a:rPr lang="en-US" dirty="0" smtClean="0"/>
              <a:t>practice with scaffolding, and move to application at an independent level.</a:t>
            </a: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9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Instructional Issues: </a:t>
            </a:r>
            <a:br>
              <a:rPr lang="en-US" b="1" dirty="0" smtClean="0"/>
            </a:br>
            <a:r>
              <a:rPr lang="en-US" sz="1800" b="1" dirty="0" smtClean="0"/>
              <a:t>p. 6-8</a:t>
            </a:r>
            <a:endParaRPr lang="en-US" sz="1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00FF"/>
                </a:solidFill>
              </a:rPr>
              <a:t>The instructor manual seems to provide everything for teaching the student.  What does the teacher provide?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How important is “mastery” performance?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008000"/>
                </a:solidFill>
              </a:rPr>
              <a:t>What do I do if a student “bogs down” when learning a strategy?</a:t>
            </a:r>
          </a:p>
          <a:p>
            <a:pPr marL="514350" indent="-514350">
              <a:buAutoNum type="arabicPeriod"/>
            </a:pPr>
            <a:r>
              <a:rPr lang="en-US" sz="2400" dirty="0" smtClean="0">
                <a:solidFill>
                  <a:srgbClr val="660066"/>
                </a:solidFill>
              </a:rPr>
              <a:t>What modifications can be made in the instruction?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University of Kansas Center for Research on Learning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1800EC-3B90-0C4E-9048-AD12874701B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685800" y="105826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008000"/>
                </a:solidFill>
              </a:rPr>
              <a:t>Timeline for Implementation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685800" y="1563156"/>
            <a:ext cx="8153400" cy="480007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b="1" dirty="0" smtClean="0"/>
              <a:t>Day 1</a:t>
            </a:r>
            <a:r>
              <a:rPr lang="en-US" altLang="en-US" sz="2400" dirty="0" smtClean="0"/>
              <a:t>: Pretest (3 parts: prefix/suffix test, grade-level passage w/ comprehension questions)</a:t>
            </a:r>
          </a:p>
          <a:p>
            <a:pPr eaLnBrk="1" hangingPunct="1"/>
            <a:r>
              <a:rPr lang="en-US" altLang="en-US" sz="2400" b="1" dirty="0" smtClean="0"/>
              <a:t>Day 2</a:t>
            </a:r>
            <a:r>
              <a:rPr lang="en-US" altLang="en-US" sz="2400" dirty="0" smtClean="0"/>
              <a:t>: Feedback Conferences (show scores, </a:t>
            </a:r>
            <a:r>
              <a:rPr lang="en-US" altLang="en-US" sz="2400" i="1" dirty="0" smtClean="0"/>
              <a:t>task and process feedback, </a:t>
            </a:r>
            <a:r>
              <a:rPr lang="en-US" altLang="en-US" sz="2400" dirty="0" smtClean="0"/>
              <a:t>make commitments)</a:t>
            </a:r>
          </a:p>
          <a:p>
            <a:pPr eaLnBrk="1" hangingPunct="1"/>
            <a:r>
              <a:rPr lang="en-US" altLang="en-US" sz="2400" b="1" dirty="0" smtClean="0"/>
              <a:t>Days </a:t>
            </a:r>
            <a:r>
              <a:rPr lang="en-US" altLang="en-US" sz="2400" b="1" dirty="0"/>
              <a:t>3</a:t>
            </a:r>
            <a:r>
              <a:rPr lang="en-US" altLang="en-US" sz="2400" b="1" dirty="0" smtClean="0"/>
              <a:t>-5:</a:t>
            </a:r>
            <a:r>
              <a:rPr lang="en-US" altLang="en-US" sz="2400" dirty="0" smtClean="0"/>
              <a:t> Prerequisite Prefix/Suffix Lessons </a:t>
            </a:r>
            <a:endParaRPr lang="en-US" altLang="en-US" sz="2400" b="1" dirty="0" smtClean="0"/>
          </a:p>
          <a:p>
            <a:pPr eaLnBrk="1" hangingPunct="1"/>
            <a:r>
              <a:rPr lang="en-US" altLang="en-US" sz="2400" b="1" dirty="0" smtClean="0"/>
              <a:t>Days 6-7</a:t>
            </a:r>
            <a:r>
              <a:rPr lang="en-US" altLang="en-US" sz="2400" dirty="0" smtClean="0"/>
              <a:t>: Describe (1 or 2 lessons)</a:t>
            </a:r>
          </a:p>
          <a:p>
            <a:pPr eaLnBrk="1" hangingPunct="1"/>
            <a:r>
              <a:rPr lang="en-US" altLang="en-US" sz="2400" b="1" dirty="0" smtClean="0"/>
              <a:t>Days 8-9</a:t>
            </a:r>
            <a:r>
              <a:rPr lang="en-US" altLang="en-US" sz="2400" dirty="0" smtClean="0"/>
              <a:t>: Continue Describe and/or Model</a:t>
            </a:r>
          </a:p>
          <a:p>
            <a:pPr eaLnBrk="1" hangingPunct="1"/>
            <a:r>
              <a:rPr lang="en-US" altLang="en-US" sz="2400" b="1" dirty="0" smtClean="0"/>
              <a:t>Days 10-11</a:t>
            </a:r>
            <a:r>
              <a:rPr lang="en-US" altLang="en-US" sz="2400" dirty="0" smtClean="0"/>
              <a:t>: Verbal Practice with Feedback</a:t>
            </a:r>
          </a:p>
          <a:p>
            <a:pPr eaLnBrk="1" hangingPunct="1"/>
            <a:r>
              <a:rPr lang="en-US" altLang="en-US" sz="2400" b="1" dirty="0" smtClean="0"/>
              <a:t>Days 12-17</a:t>
            </a:r>
            <a:r>
              <a:rPr lang="en-US" altLang="en-US" sz="2400" dirty="0" smtClean="0"/>
              <a:t>: Controlled Practice with Feedback</a:t>
            </a:r>
          </a:p>
          <a:p>
            <a:pPr eaLnBrk="1" hangingPunct="1"/>
            <a:r>
              <a:rPr lang="en-US" altLang="en-US" sz="2400" b="1" dirty="0" smtClean="0"/>
              <a:t>Days 18-23</a:t>
            </a:r>
            <a:r>
              <a:rPr lang="en-US" altLang="en-US" sz="2400" dirty="0" smtClean="0"/>
              <a:t>: Advanced Practice with Feedback</a:t>
            </a:r>
          </a:p>
          <a:p>
            <a:pPr eaLnBrk="1" hangingPunct="1"/>
            <a:r>
              <a:rPr lang="en-US" altLang="en-US" sz="2400" b="1" dirty="0" smtClean="0"/>
              <a:t>Days 24-26</a:t>
            </a:r>
            <a:r>
              <a:rPr lang="en-US" altLang="en-US" sz="2400" dirty="0" smtClean="0"/>
              <a:t>: Posttest with Feedback and Make Commitments</a:t>
            </a:r>
          </a:p>
          <a:p>
            <a:pPr eaLnBrk="1" hangingPunct="1"/>
            <a:r>
              <a:rPr lang="en-US" altLang="en-US" sz="2400" b="1" dirty="0" smtClean="0"/>
              <a:t>Day 27</a:t>
            </a:r>
            <a:r>
              <a:rPr lang="en-US" altLang="en-US" sz="2400" dirty="0" smtClean="0"/>
              <a:t>: Begin Generalization (4 phases)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79" y="5982229"/>
            <a:ext cx="1635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6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12477</TotalTime>
  <Words>2228</Words>
  <Application>Microsoft Macintosh PowerPoint</Application>
  <PresentationFormat>On-screen Show (4:3)</PresentationFormat>
  <Paragraphs>505</Paragraphs>
  <Slides>56</Slides>
  <Notes>35</Notes>
  <HiddenSlides>18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2" baseType="lpstr">
      <vt:lpstr>Arial Black</vt:lpstr>
      <vt:lpstr>Calibri</vt:lpstr>
      <vt:lpstr>Century Schoolbook</vt:lpstr>
      <vt:lpstr>Comic Sans MS</vt:lpstr>
      <vt:lpstr>Helvetica</vt:lpstr>
      <vt:lpstr>Impact</vt:lpstr>
      <vt:lpstr>MS PGothic</vt:lpstr>
      <vt:lpstr>ＭＳ Ｐゴシック</vt:lpstr>
      <vt:lpstr>Tahoma</vt:lpstr>
      <vt:lpstr>Times</vt:lpstr>
      <vt:lpstr>Times New Roman</vt:lpstr>
      <vt:lpstr>Verdana</vt:lpstr>
      <vt:lpstr>Wingdings</vt:lpstr>
      <vt:lpstr>Arial</vt:lpstr>
      <vt:lpstr>Office Theme</vt:lpstr>
      <vt:lpstr>Document</vt:lpstr>
      <vt:lpstr>The Word Identification Strategy by Keith Lenz Jean Schumaker Don Deshler Victoria Beals </vt:lpstr>
      <vt:lpstr>Advance Organizer</vt:lpstr>
      <vt:lpstr>PowerPoint Presentation</vt:lpstr>
      <vt:lpstr>PowerPoint Presentation</vt:lpstr>
      <vt:lpstr>PowerPoint Presentation</vt:lpstr>
      <vt:lpstr>What We Know…</vt:lpstr>
      <vt:lpstr>What are WE Doing?</vt:lpstr>
      <vt:lpstr>Instructional Issues:  p. 6-8</vt:lpstr>
      <vt:lpstr>Timeline for Implementation</vt:lpstr>
      <vt:lpstr>Progress Monitoring Tool for Word Identification</vt:lpstr>
      <vt:lpstr>PowerPoint Presentation</vt:lpstr>
      <vt:lpstr>How might we use the Progress Monitoring Tools?</vt:lpstr>
      <vt:lpstr>Purpose of this Strategy</vt:lpstr>
      <vt:lpstr>At-A-Glance</vt:lpstr>
      <vt:lpstr>Word Identification Strategy Results</vt:lpstr>
      <vt:lpstr>Book Walk Put a POST-IT on each of the following pages:</vt:lpstr>
      <vt:lpstr>Stage 1: Pretest  (Pgs 12-15)</vt:lpstr>
      <vt:lpstr>Mastery Requirements:   Pg 17</vt:lpstr>
      <vt:lpstr>Student Materials ‘Fast Facts’</vt:lpstr>
      <vt:lpstr>PowerPoint Presentation</vt:lpstr>
      <vt:lpstr>PMT PRACTICE: PRETEST</vt:lpstr>
      <vt:lpstr>PowerPoint Presentation</vt:lpstr>
      <vt:lpstr>FIDELITY CHECKLIST-STAGE 1</vt:lpstr>
      <vt:lpstr>Prerequisite Lessons</vt:lpstr>
      <vt:lpstr>PMT: Prefix/Suffix  Worksheets</vt:lpstr>
      <vt:lpstr>Stage 2: DESCRIBE</vt:lpstr>
      <vt:lpstr>DISSECT</vt:lpstr>
      <vt:lpstr>DISSECT</vt:lpstr>
      <vt:lpstr>DISSECT</vt:lpstr>
      <vt:lpstr>DISSECT</vt:lpstr>
      <vt:lpstr>DISSECT</vt:lpstr>
      <vt:lpstr>Examine the Stem  (P. 97)</vt:lpstr>
      <vt:lpstr>PMT: DESCRIBE</vt:lpstr>
      <vt:lpstr>FIDELITY CHECKLIST- STAGE 2</vt:lpstr>
      <vt:lpstr>Stage 3: MODEL</vt:lpstr>
      <vt:lpstr>Types of Models:</vt:lpstr>
      <vt:lpstr>Modeling</vt:lpstr>
      <vt:lpstr>DISSECT</vt:lpstr>
      <vt:lpstr>PMT: MODEL</vt:lpstr>
      <vt:lpstr>Fidelity Checklist-Stage 3</vt:lpstr>
      <vt:lpstr>Stage 4: VERBAL PRACTICE</vt:lpstr>
      <vt:lpstr>PowerPoint Presentation</vt:lpstr>
      <vt:lpstr>PMT: VERBAL PRACTICE</vt:lpstr>
      <vt:lpstr>Fidelity Checklist- Stage 4</vt:lpstr>
      <vt:lpstr>  Stage 5: Controlled Practice &amp; Feedback                               </vt:lpstr>
      <vt:lpstr>SCORING</vt:lpstr>
      <vt:lpstr>PowerPoint Presentation</vt:lpstr>
      <vt:lpstr>PowerPoint Presentation</vt:lpstr>
      <vt:lpstr>PMT: CONTROLLED PRACTICE</vt:lpstr>
      <vt:lpstr>Fidelity Checklist- Stage 5</vt:lpstr>
      <vt:lpstr>   Stage 6: Advanced Practice &amp; Feedback                  </vt:lpstr>
      <vt:lpstr>Mastery Requirements:</vt:lpstr>
      <vt:lpstr>Fidelity Checklist- Stage 6</vt:lpstr>
      <vt:lpstr>   Stage 7: Posttest and Make Commitments                  </vt:lpstr>
      <vt:lpstr>Fidelity Checklist- Stage 7</vt:lpstr>
      <vt:lpstr>From Acquisition to Generalization</vt:lpstr>
    </vt:vector>
  </TitlesOfParts>
  <Company>Home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Word Mapping Strategy</dc:title>
  <dc:creator>Susan Trumbo</dc:creator>
  <cp:lastModifiedBy>Susan Trumbo</cp:lastModifiedBy>
  <cp:revision>168</cp:revision>
  <cp:lastPrinted>2017-08-11T15:02:06Z</cp:lastPrinted>
  <dcterms:created xsi:type="dcterms:W3CDTF">2015-06-11T12:54:01Z</dcterms:created>
  <dcterms:modified xsi:type="dcterms:W3CDTF">2018-11-26T10:25:26Z</dcterms:modified>
</cp:coreProperties>
</file>