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6"/>
    <p:restoredTop sz="61145"/>
  </p:normalViewPr>
  <p:slideViewPr>
    <p:cSldViewPr snapToGrid="0" snapToObjects="1">
      <p:cViewPr varScale="1">
        <p:scale>
          <a:sx n="60" d="100"/>
          <a:sy n="60" d="100"/>
        </p:scale>
        <p:origin x="208" y="336"/>
      </p:cViewPr>
      <p:guideLst/>
    </p:cSldViewPr>
  </p:slideViewPr>
  <p:notesTextViewPr>
    <p:cViewPr>
      <p:scale>
        <a:sx n="110" d="100"/>
        <a:sy n="11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74585C-7597-8743-98C0-B0B93F2376AB}" type="datetimeFigureOut">
              <a:rPr lang="en-US" smtClean="0"/>
              <a:t>1/23/19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7D82D6-042F-8041-825C-C5B8D0402234}" type="slidenum">
              <a:rPr lang="en-US" smtClean="0"/>
              <a:t>‹#›</a:t>
            </a:fld>
            <a:endParaRPr lang="en-US"/>
          </a:p>
        </p:txBody>
      </p:sp>
    </p:spTree>
    <p:extLst>
      <p:ext uri="{BB962C8B-B14F-4D97-AF65-F5344CB8AC3E}">
        <p14:creationId xmlns:p14="http://schemas.microsoft.com/office/powerpoint/2010/main" val="2734348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Materials: </a:t>
            </a:r>
            <a:r>
              <a:rPr lang="en-US" dirty="0"/>
              <a:t>Cue Cards 1 and 2 (pg. 48-49) Discussion Skill and The Rules</a:t>
            </a:r>
          </a:p>
          <a:p>
            <a:endParaRPr lang="en-US" dirty="0"/>
          </a:p>
          <a:p>
            <a:r>
              <a:rPr lang="en-US" b="1" dirty="0"/>
              <a:t>Preparation: </a:t>
            </a:r>
            <a:r>
              <a:rPr lang="en-US" dirty="0"/>
              <a:t>Student materials storage, demonstration student </a:t>
            </a:r>
          </a:p>
          <a:p>
            <a:endParaRPr lang="en-US" dirty="0"/>
          </a:p>
          <a:p>
            <a:endParaRPr lang="en-US" dirty="0"/>
          </a:p>
        </p:txBody>
      </p:sp>
      <p:sp>
        <p:nvSpPr>
          <p:cNvPr id="4" name="Slide Number Placeholder 3"/>
          <p:cNvSpPr>
            <a:spLocks noGrp="1"/>
          </p:cNvSpPr>
          <p:nvPr>
            <p:ph type="sldNum" sz="quarter" idx="5"/>
          </p:nvPr>
        </p:nvSpPr>
        <p:spPr/>
        <p:txBody>
          <a:bodyPr/>
          <a:lstStyle/>
          <a:p>
            <a:fld id="{677D82D6-042F-8041-825C-C5B8D0402234}" type="slidenum">
              <a:rPr lang="en-US" smtClean="0"/>
              <a:t>1</a:t>
            </a:fld>
            <a:endParaRPr lang="en-US"/>
          </a:p>
        </p:txBody>
      </p:sp>
    </p:spTree>
    <p:extLst>
      <p:ext uri="{BB962C8B-B14F-4D97-AF65-F5344CB8AC3E}">
        <p14:creationId xmlns:p14="http://schemas.microsoft.com/office/powerpoint/2010/main" val="18515637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discuss what stay on topic, keep it short</a:t>
            </a:r>
          </a:p>
          <a:p>
            <a:endParaRPr lang="en-US" dirty="0"/>
          </a:p>
          <a:p>
            <a:r>
              <a:rPr lang="en-US" dirty="0"/>
              <a:t>What does stay on topic mean? (elicit responses from group)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Why is staying on topic important when in a group discussion, for example what happens when you start talking about other stuff? (elicit responses from group) </a:t>
            </a:r>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make sure you stay on topic, you must think before you talk, think about the topic, then thing about what you want to say related to the topic for example, if the topic of discussion is the first thanksgiving what could you talk about? (elicit responses from group) </a:t>
            </a:r>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would you not talk about? (elicit responses from group) </a:t>
            </a:r>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rest of the third step is keep it short, what do you think that means? (elicit responses from group) </a:t>
            </a:r>
          </a:p>
          <a:p>
            <a:endParaRPr lang="en-US" dirty="0"/>
          </a:p>
          <a:p>
            <a:r>
              <a:rPr lang="en-US" dirty="0"/>
              <a:t>Why is keeping it short in a group discussion important? (elicit responses from group) </a:t>
            </a:r>
          </a:p>
          <a:p>
            <a:endParaRPr lang="en-US" dirty="0"/>
          </a:p>
          <a:p>
            <a:r>
              <a:rPr lang="en-US" dirty="0"/>
              <a:t>This step helps everyone remember not to waste time and gives everyone else the time to contribute to the conversation. </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77D82D6-042F-8041-825C-C5B8D0402234}" type="slidenum">
              <a:rPr lang="en-US" smtClean="0"/>
              <a:t>10</a:t>
            </a:fld>
            <a:endParaRPr lang="en-US"/>
          </a:p>
        </p:txBody>
      </p:sp>
    </p:spTree>
    <p:extLst>
      <p:ext uri="{BB962C8B-B14F-4D97-AF65-F5344CB8AC3E}">
        <p14:creationId xmlns:p14="http://schemas.microsoft.com/office/powerpoint/2010/main" val="26179919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done some thinking, can’t think of an answer, and are called upon, you may say, pass. In this class we will respect your choice to pass during a class or partner discussion.  </a:t>
            </a:r>
          </a:p>
          <a:p>
            <a:endParaRPr lang="en-US" dirty="0"/>
          </a:p>
          <a:p>
            <a:r>
              <a:rPr lang="en-US" dirty="0"/>
              <a:t>Show me by your thumbs, whether or not you can pass during a test. (elicit responses from group) </a:t>
            </a:r>
          </a:p>
          <a:p>
            <a:endParaRPr lang="en-US" dirty="0"/>
          </a:p>
          <a:p>
            <a:r>
              <a:rPr lang="en-US" dirty="0"/>
              <a:t>You may pass, when we are having a class discussion but at other times during a test you must try to answer.  </a:t>
            </a:r>
          </a:p>
          <a:p>
            <a:endParaRPr lang="en-US" dirty="0"/>
          </a:p>
          <a:p>
            <a:r>
              <a:rPr lang="en-US" dirty="0"/>
              <a:t>(name of student) and I will now show you how to pass, (demonstrate how to say pass by asking a question and calling upon a student with whom you have practiced).  </a:t>
            </a:r>
          </a:p>
          <a:p>
            <a:r>
              <a:rPr lang="en-US" dirty="0"/>
              <a:t>(The student should not raise his/her hand but simply say “pass” in response to the question.)</a:t>
            </a:r>
          </a:p>
        </p:txBody>
      </p:sp>
      <p:sp>
        <p:nvSpPr>
          <p:cNvPr id="4" name="Slide Number Placeholder 3"/>
          <p:cNvSpPr>
            <a:spLocks noGrp="1"/>
          </p:cNvSpPr>
          <p:nvPr>
            <p:ph type="sldNum" sz="quarter" idx="5"/>
          </p:nvPr>
        </p:nvSpPr>
        <p:spPr/>
        <p:txBody>
          <a:bodyPr/>
          <a:lstStyle/>
          <a:p>
            <a:fld id="{677D82D6-042F-8041-825C-C5B8D0402234}" type="slidenum">
              <a:rPr lang="en-US" smtClean="0"/>
              <a:t>11</a:t>
            </a:fld>
            <a:endParaRPr lang="en-US"/>
          </a:p>
        </p:txBody>
      </p:sp>
    </p:spTree>
    <p:extLst>
      <p:ext uri="{BB962C8B-B14F-4D97-AF65-F5344CB8AC3E}">
        <p14:creationId xmlns:p14="http://schemas.microsoft.com/office/powerpoint/2010/main" val="7971045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discussion skill steps tell what should be done when a group of people are having a discussion. Lets also think about what not should be done (display and distribute cue card 2 rules) </a:t>
            </a:r>
          </a:p>
          <a:p>
            <a:endParaRPr lang="en-US" dirty="0"/>
          </a:p>
          <a:p>
            <a:r>
              <a:rPr lang="en-US" dirty="0"/>
              <a:t>These will be our basic rules for discussions. </a:t>
            </a:r>
          </a:p>
          <a:p>
            <a:pPr marL="342900" indent="-342900">
              <a:buAutoNum type="arabicParenR"/>
            </a:pPr>
            <a:r>
              <a:rPr lang="en-US" dirty="0"/>
              <a:t>Raise your hand: no interrupting </a:t>
            </a:r>
          </a:p>
          <a:p>
            <a:pPr marL="342900" indent="-342900">
              <a:buAutoNum type="arabicParenR"/>
            </a:pPr>
            <a:r>
              <a:rPr lang="en-US" dirty="0"/>
              <a:t>Wait your turn: no yelling out </a:t>
            </a:r>
          </a:p>
          <a:p>
            <a:pPr marL="342900" indent="-342900">
              <a:buAutoNum type="arabicParenR"/>
            </a:pPr>
            <a:r>
              <a:rPr lang="en-US" dirty="0"/>
              <a:t>Support your classmates: no negative comments or gestures </a:t>
            </a:r>
          </a:p>
          <a:p>
            <a:endParaRPr lang="en-US" dirty="0"/>
          </a:p>
          <a:p>
            <a:endParaRPr lang="en-US" dirty="0"/>
          </a:p>
          <a:p>
            <a:r>
              <a:rPr lang="en-US" dirty="0"/>
              <a:t>What does interrupting mean? (elicit responses from students)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does yelling out mean? (elicit responses from students)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Why do you think yelling out answers is not a good idea? (elicit responses from students)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are negative comments or gestures? (elicit responses from students)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How can following these rules help us have a better, more comfortable discussion? (elicit responses from students)</a:t>
            </a:r>
          </a:p>
          <a:p>
            <a:endParaRPr lang="en-US" dirty="0"/>
          </a:p>
          <a:p>
            <a:endParaRPr lang="en-US" dirty="0"/>
          </a:p>
          <a:p>
            <a:r>
              <a:rPr lang="en-US" dirty="0"/>
              <a:t>Following these rules will help us all feel that we are part of a safe class, a place where each of us is safe to take risks and talk in front of others. </a:t>
            </a:r>
          </a:p>
          <a:p>
            <a:endParaRPr lang="en-US" dirty="0"/>
          </a:p>
        </p:txBody>
      </p:sp>
      <p:sp>
        <p:nvSpPr>
          <p:cNvPr id="4" name="Slide Number Placeholder 3"/>
          <p:cNvSpPr>
            <a:spLocks noGrp="1"/>
          </p:cNvSpPr>
          <p:nvPr>
            <p:ph type="sldNum" sz="quarter" idx="5"/>
          </p:nvPr>
        </p:nvSpPr>
        <p:spPr/>
        <p:txBody>
          <a:bodyPr/>
          <a:lstStyle/>
          <a:p>
            <a:fld id="{677D82D6-042F-8041-825C-C5B8D0402234}" type="slidenum">
              <a:rPr lang="en-US" smtClean="0"/>
              <a:t>12</a:t>
            </a:fld>
            <a:endParaRPr lang="en-US"/>
          </a:p>
        </p:txBody>
      </p:sp>
    </p:spTree>
    <p:extLst>
      <p:ext uri="{BB962C8B-B14F-4D97-AF65-F5344CB8AC3E}">
        <p14:creationId xmlns:p14="http://schemas.microsoft.com/office/powerpoint/2010/main" val="36032066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could the discussion skills be used outside of school? </a:t>
            </a:r>
          </a:p>
          <a:p>
            <a:endParaRPr lang="en-US" dirty="0"/>
          </a:p>
          <a:p>
            <a:r>
              <a:rPr lang="en-US" dirty="0"/>
              <a:t>Would you use these skills when you are talking to just one or two people? </a:t>
            </a:r>
          </a:p>
          <a:p>
            <a:endParaRPr lang="en-US" dirty="0"/>
          </a:p>
          <a:p>
            <a:r>
              <a:rPr lang="en-US" dirty="0"/>
              <a:t>Raising your hand when talking to one or two people would be silly, would you though think about the rules and try not to interrupt or make mean comments when you are talking with only one or two people.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Everyone? (elicit responses from students) ---yes </a:t>
            </a:r>
          </a:p>
          <a:p>
            <a:endParaRPr lang="en-US" dirty="0"/>
          </a:p>
          <a:p>
            <a:endParaRPr lang="en-US" dirty="0"/>
          </a:p>
        </p:txBody>
      </p:sp>
      <p:sp>
        <p:nvSpPr>
          <p:cNvPr id="4" name="Slide Number Placeholder 3"/>
          <p:cNvSpPr>
            <a:spLocks noGrp="1"/>
          </p:cNvSpPr>
          <p:nvPr>
            <p:ph type="sldNum" sz="quarter" idx="5"/>
          </p:nvPr>
        </p:nvSpPr>
        <p:spPr/>
        <p:txBody>
          <a:bodyPr/>
          <a:lstStyle/>
          <a:p>
            <a:fld id="{677D82D6-042F-8041-825C-C5B8D0402234}" type="slidenum">
              <a:rPr lang="en-US" smtClean="0"/>
              <a:t>13</a:t>
            </a:fld>
            <a:endParaRPr lang="en-US"/>
          </a:p>
        </p:txBody>
      </p:sp>
    </p:spTree>
    <p:extLst>
      <p:ext uri="{BB962C8B-B14F-4D97-AF65-F5344CB8AC3E}">
        <p14:creationId xmlns:p14="http://schemas.microsoft.com/office/powerpoint/2010/main" val="28928915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quickly name the steps of the discussion skill as a group.  The first step is everyone… (the response is look and listen).  The second step is everyone…( hands up, hands down).  And the third step is everyone…( stay on topic, keep it short) </a:t>
            </a:r>
          </a:p>
          <a:p>
            <a:endParaRPr lang="en-US" dirty="0"/>
          </a:p>
          <a:p>
            <a:r>
              <a:rPr lang="en-US" dirty="0"/>
              <a:t>(repeat naming the steps as a class a few more times, then take away the steps and have them repeat a few more times)</a:t>
            </a:r>
          </a:p>
          <a:p>
            <a:endParaRPr lang="en-US" dirty="0"/>
          </a:p>
          <a:p>
            <a:r>
              <a:rPr lang="en-US" dirty="0"/>
              <a:t>We will practice using the discussion skills each time we have a class discussion from now on. </a:t>
            </a:r>
          </a:p>
          <a:p>
            <a:endParaRPr lang="en-US" dirty="0"/>
          </a:p>
          <a:p>
            <a:r>
              <a:rPr lang="en-US" dirty="0"/>
              <a:t>Folders</a:t>
            </a:r>
          </a:p>
          <a:p>
            <a:r>
              <a:rPr lang="en-US" dirty="0"/>
              <a:t>(distribute folders)</a:t>
            </a:r>
          </a:p>
          <a:p>
            <a:r>
              <a:rPr lang="en-US" dirty="0"/>
              <a:t>As you learn about building a learning community you will receive several handouts.  So that you can stay organized and keep everything in one place lets make some folders. </a:t>
            </a:r>
          </a:p>
          <a:p>
            <a:endParaRPr lang="en-US" dirty="0"/>
          </a:p>
          <a:p>
            <a:r>
              <a:rPr lang="en-US" dirty="0"/>
              <a:t>Students will write talking together or learning community. </a:t>
            </a:r>
          </a:p>
        </p:txBody>
      </p:sp>
      <p:sp>
        <p:nvSpPr>
          <p:cNvPr id="4" name="Slide Number Placeholder 3"/>
          <p:cNvSpPr>
            <a:spLocks noGrp="1"/>
          </p:cNvSpPr>
          <p:nvPr>
            <p:ph type="sldNum" sz="quarter" idx="5"/>
          </p:nvPr>
        </p:nvSpPr>
        <p:spPr/>
        <p:txBody>
          <a:bodyPr/>
          <a:lstStyle/>
          <a:p>
            <a:fld id="{677D82D6-042F-8041-825C-C5B8D0402234}" type="slidenum">
              <a:rPr lang="en-US" smtClean="0"/>
              <a:t>14</a:t>
            </a:fld>
            <a:endParaRPr lang="en-US"/>
          </a:p>
        </p:txBody>
      </p:sp>
    </p:spTree>
    <p:extLst>
      <p:ext uri="{BB962C8B-B14F-4D97-AF65-F5344CB8AC3E}">
        <p14:creationId xmlns:p14="http://schemas.microsoft.com/office/powerpoint/2010/main" val="25645202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Follow Up: </a:t>
            </a:r>
          </a:p>
          <a:p>
            <a:r>
              <a:rPr lang="en-US" dirty="0"/>
              <a:t>Review the lesson, today we discussed turning our class into a learning community and different ways to participate in classroom discussions.  And you also learned the discussions skill.  </a:t>
            </a:r>
          </a:p>
          <a:p>
            <a:endParaRPr lang="en-US" dirty="0"/>
          </a:p>
          <a:p>
            <a:r>
              <a:rPr lang="en-US" dirty="0"/>
              <a:t>During the next lesson we will discuss one more way to participate and you will learn a new skill called partner skill. </a:t>
            </a:r>
          </a:p>
          <a:p>
            <a:endParaRPr lang="en-US" dirty="0"/>
          </a:p>
          <a:p>
            <a:r>
              <a:rPr lang="en-US" dirty="0"/>
              <a:t>Students design own posters to be designed on steps of discussion. </a:t>
            </a:r>
          </a:p>
        </p:txBody>
      </p:sp>
      <p:sp>
        <p:nvSpPr>
          <p:cNvPr id="4" name="Slide Number Placeholder 3"/>
          <p:cNvSpPr>
            <a:spLocks noGrp="1"/>
          </p:cNvSpPr>
          <p:nvPr>
            <p:ph type="sldNum" sz="quarter" idx="5"/>
          </p:nvPr>
        </p:nvSpPr>
        <p:spPr/>
        <p:txBody>
          <a:bodyPr/>
          <a:lstStyle/>
          <a:p>
            <a:fld id="{677D82D6-042F-8041-825C-C5B8D0402234}" type="slidenum">
              <a:rPr lang="en-US" smtClean="0"/>
              <a:t>15</a:t>
            </a:fld>
            <a:endParaRPr lang="en-US"/>
          </a:p>
        </p:txBody>
      </p:sp>
    </p:spTree>
    <p:extLst>
      <p:ext uri="{BB962C8B-B14F-4D97-AF65-F5344CB8AC3E}">
        <p14:creationId xmlns:p14="http://schemas.microsoft.com/office/powerpoint/2010/main" val="1903398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going to talk about communities.  What is a community? </a:t>
            </a:r>
          </a:p>
          <a:p>
            <a:endParaRPr lang="en-US" dirty="0"/>
          </a:p>
          <a:p>
            <a:pPr marL="0" indent="0">
              <a:buNone/>
            </a:pPr>
            <a:r>
              <a:rPr lang="en-US" sz="1200" dirty="0">
                <a:latin typeface="TH SarabunPSK" panose="020B0500040200020003" pitchFamily="34" charset="-34"/>
                <a:cs typeface="TH SarabunPSK" panose="020B0500040200020003" pitchFamily="34" charset="-34"/>
              </a:rPr>
              <a:t>What would a great community look like? (elicit responses from students)</a:t>
            </a:r>
          </a:p>
          <a:p>
            <a:pPr marL="0" indent="0">
              <a:buNone/>
            </a:pPr>
            <a:endParaRPr lang="en-US" sz="1200" dirty="0">
              <a:latin typeface="TH SarabunPSK" panose="020B0500040200020003" pitchFamily="34" charset="-34"/>
              <a:cs typeface="TH SarabunPSK" panose="020B0500040200020003" pitchFamily="34" charset="-3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H SarabunPSK" panose="020B0500040200020003" pitchFamily="34" charset="-34"/>
                <a:cs typeface="TH SarabunPSK" panose="020B0500040200020003" pitchFamily="34" charset="-34"/>
              </a:rPr>
              <a:t>What does learning mean? (elicit responses from students)</a:t>
            </a:r>
          </a:p>
          <a:p>
            <a:pPr marL="0" indent="0">
              <a:buNone/>
            </a:pPr>
            <a:endParaRPr lang="en-US" sz="1200" dirty="0">
              <a:latin typeface="TH SarabunPSK" panose="020B0500040200020003" pitchFamily="34" charset="-34"/>
              <a:cs typeface="TH SarabunPSK" panose="020B0500040200020003" pitchFamily="34" charset="-3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H SarabunPSK" panose="020B0500040200020003" pitchFamily="34" charset="-34"/>
                <a:cs typeface="TH SarabunPSK" panose="020B0500040200020003" pitchFamily="34" charset="-34"/>
              </a:rPr>
              <a:t>What is a learning community? (elicit responses from students)</a:t>
            </a:r>
          </a:p>
          <a:p>
            <a:pPr marL="0" indent="0">
              <a:buNone/>
            </a:pPr>
            <a:endParaRPr lang="en-US" sz="1200" dirty="0">
              <a:latin typeface="TH SarabunPSK" panose="020B0500040200020003" pitchFamily="34" charset="-34"/>
              <a:cs typeface="TH SarabunPSK" panose="020B0500040200020003" pitchFamily="34" charset="-3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H SarabunPSK" panose="020B0500040200020003" pitchFamily="34" charset="-34"/>
                <a:cs typeface="TH SarabunPSK" panose="020B0500040200020003" pitchFamily="34" charset="-34"/>
              </a:rPr>
              <a:t>Why should we create a learning community? (elicit responses from students)</a:t>
            </a:r>
          </a:p>
          <a:p>
            <a:pPr marL="0" indent="0">
              <a:buNone/>
            </a:pPr>
            <a:endParaRPr lang="en-US" sz="1200" dirty="0">
              <a:latin typeface="TH SarabunPSK" panose="020B0500040200020003" pitchFamily="34" charset="-34"/>
              <a:cs typeface="TH SarabunPSK" panose="020B0500040200020003" pitchFamily="34" charset="-34"/>
            </a:endParaRPr>
          </a:p>
          <a:p>
            <a:endParaRPr lang="en-US" dirty="0"/>
          </a:p>
          <a:p>
            <a:endParaRPr lang="en-US" dirty="0"/>
          </a:p>
        </p:txBody>
      </p:sp>
      <p:sp>
        <p:nvSpPr>
          <p:cNvPr id="4" name="Slide Number Placeholder 3"/>
          <p:cNvSpPr>
            <a:spLocks noGrp="1"/>
          </p:cNvSpPr>
          <p:nvPr>
            <p:ph type="sldNum" sz="quarter" idx="5"/>
          </p:nvPr>
        </p:nvSpPr>
        <p:spPr/>
        <p:txBody>
          <a:bodyPr/>
          <a:lstStyle/>
          <a:p>
            <a:fld id="{677D82D6-042F-8041-825C-C5B8D0402234}" type="slidenum">
              <a:rPr lang="en-US" smtClean="0"/>
              <a:t>2</a:t>
            </a:fld>
            <a:endParaRPr lang="en-US"/>
          </a:p>
        </p:txBody>
      </p:sp>
    </p:spTree>
    <p:extLst>
      <p:ext uri="{BB962C8B-B14F-4D97-AF65-F5344CB8AC3E}">
        <p14:creationId xmlns:p14="http://schemas.microsoft.com/office/powerpoint/2010/main" val="1978246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learning community people feel safe and comfortable they don’t worry that others will laugh at them or tease them if they make a mistake. </a:t>
            </a:r>
          </a:p>
          <a:p>
            <a:endParaRPr lang="en-US" dirty="0"/>
          </a:p>
          <a:p>
            <a:r>
              <a:rPr lang="en-US" dirty="0"/>
              <a:t>Do you think people would be more willing to join a discussion if no one laughed at them or teased them. </a:t>
            </a:r>
          </a:p>
          <a:p>
            <a:endParaRPr lang="en-US" dirty="0"/>
          </a:p>
          <a:p>
            <a:endParaRPr lang="en-US" dirty="0"/>
          </a:p>
          <a:p>
            <a:r>
              <a:rPr lang="en-US" i="1" dirty="0"/>
              <a:t>Elicit student responses. </a:t>
            </a:r>
          </a:p>
          <a:p>
            <a:endParaRPr lang="en-US" dirty="0"/>
          </a:p>
          <a:p>
            <a:endParaRPr lang="en-US" dirty="0"/>
          </a:p>
          <a:p>
            <a:r>
              <a:rPr lang="en-US" dirty="0"/>
              <a:t>In a learning community people are more willing to take risks, they share their ideas more, and as a result they learn more. </a:t>
            </a:r>
          </a:p>
        </p:txBody>
      </p:sp>
      <p:sp>
        <p:nvSpPr>
          <p:cNvPr id="4" name="Slide Number Placeholder 3"/>
          <p:cNvSpPr>
            <a:spLocks noGrp="1"/>
          </p:cNvSpPr>
          <p:nvPr>
            <p:ph type="sldNum" sz="quarter" idx="5"/>
          </p:nvPr>
        </p:nvSpPr>
        <p:spPr/>
        <p:txBody>
          <a:bodyPr/>
          <a:lstStyle/>
          <a:p>
            <a:fld id="{677D82D6-042F-8041-825C-C5B8D0402234}" type="slidenum">
              <a:rPr lang="en-US" smtClean="0"/>
              <a:t>3</a:t>
            </a:fld>
            <a:endParaRPr lang="en-US"/>
          </a:p>
        </p:txBody>
      </p:sp>
    </p:spTree>
    <p:extLst>
      <p:ext uri="{BB962C8B-B14F-4D97-AF65-F5344CB8AC3E}">
        <p14:creationId xmlns:p14="http://schemas.microsoft.com/office/powerpoint/2010/main" val="25765028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can start building our learning community by sharing our knowledge with others, and by listening and being kind when others talk. </a:t>
            </a:r>
          </a:p>
          <a:p>
            <a:endParaRPr lang="en-US" dirty="0"/>
          </a:p>
          <a:p>
            <a:r>
              <a:rPr lang="en-US" dirty="0"/>
              <a:t>We want all students in the class to have a say in what goes on and to tell what they think. </a:t>
            </a:r>
          </a:p>
          <a:p>
            <a:endParaRPr lang="en-US" dirty="0"/>
          </a:p>
          <a:p>
            <a:r>
              <a:rPr lang="en-US" dirty="0"/>
              <a:t>Sometimes in order to get everyone involved in a lesson I will ask the whole class to tell me something. </a:t>
            </a:r>
          </a:p>
          <a:p>
            <a:endParaRPr lang="en-US" dirty="0"/>
          </a:p>
          <a:p>
            <a:endParaRPr lang="en-US" dirty="0"/>
          </a:p>
        </p:txBody>
      </p:sp>
      <p:sp>
        <p:nvSpPr>
          <p:cNvPr id="4" name="Slide Number Placeholder 3"/>
          <p:cNvSpPr>
            <a:spLocks noGrp="1"/>
          </p:cNvSpPr>
          <p:nvPr>
            <p:ph type="sldNum" sz="quarter" idx="5"/>
          </p:nvPr>
        </p:nvSpPr>
        <p:spPr/>
        <p:txBody>
          <a:bodyPr/>
          <a:lstStyle/>
          <a:p>
            <a:fld id="{677D82D6-042F-8041-825C-C5B8D0402234}" type="slidenum">
              <a:rPr lang="en-US" smtClean="0"/>
              <a:t>4</a:t>
            </a:fld>
            <a:endParaRPr lang="en-US"/>
          </a:p>
        </p:txBody>
      </p:sp>
    </p:spTree>
    <p:extLst>
      <p:ext uri="{BB962C8B-B14F-4D97-AF65-F5344CB8AC3E}">
        <p14:creationId xmlns:p14="http://schemas.microsoft.com/office/powerpoint/2010/main" val="1827484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Example, I might ask you to raise your hand (demonstrate hand up) for some questions.   Be sure to do this quietly without speaking.  Lets try it! </a:t>
            </a:r>
          </a:p>
          <a:p>
            <a:endParaRPr lang="en-US" dirty="0"/>
          </a:p>
          <a:p>
            <a:r>
              <a:rPr lang="en-US" dirty="0"/>
              <a:t>Raise your hand if you like vacations, I will wait for everyone who likes vacations to raise his or her hand. (then pause) </a:t>
            </a:r>
          </a:p>
          <a:p>
            <a:endParaRPr lang="en-US" dirty="0"/>
          </a:p>
          <a:p>
            <a:r>
              <a:rPr lang="en-US" dirty="0"/>
              <a:t>Sometimes I may ask you to participate with a thumbs up (demonstrate thumbs up) for a yes, thumbs down (demonstrate) for a no, and thumbs sideways (demonstrate) for no opinion. </a:t>
            </a:r>
          </a:p>
          <a:p>
            <a:endParaRPr lang="en-US" dirty="0"/>
          </a:p>
          <a:p>
            <a:r>
              <a:rPr lang="en-US" dirty="0"/>
              <a:t>Tell me with your thumbs whether or not you like ice cream (pause while students demonstrate their opinions, make sure all students are participating, comment on the number of thumbs up or thumbs down) </a:t>
            </a:r>
          </a:p>
        </p:txBody>
      </p:sp>
      <p:sp>
        <p:nvSpPr>
          <p:cNvPr id="4" name="Slide Number Placeholder 3"/>
          <p:cNvSpPr>
            <a:spLocks noGrp="1"/>
          </p:cNvSpPr>
          <p:nvPr>
            <p:ph type="sldNum" sz="quarter" idx="5"/>
          </p:nvPr>
        </p:nvSpPr>
        <p:spPr/>
        <p:txBody>
          <a:bodyPr/>
          <a:lstStyle/>
          <a:p>
            <a:fld id="{677D82D6-042F-8041-825C-C5B8D0402234}" type="slidenum">
              <a:rPr lang="en-US" smtClean="0"/>
              <a:t>5</a:t>
            </a:fld>
            <a:endParaRPr lang="en-US"/>
          </a:p>
        </p:txBody>
      </p:sp>
    </p:spTree>
    <p:extLst>
      <p:ext uri="{BB962C8B-B14F-4D97-AF65-F5344CB8AC3E}">
        <p14:creationId xmlns:p14="http://schemas.microsoft.com/office/powerpoint/2010/main" val="19308376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may also ask the whole class to answer out loud together, I will give you this signal when I want you to answer a question or say something out loud as a class (demonstrate) </a:t>
            </a:r>
          </a:p>
          <a:p>
            <a:endParaRPr lang="en-US" dirty="0"/>
          </a:p>
          <a:p>
            <a:r>
              <a:rPr lang="en-US" dirty="0"/>
              <a:t>For example tell me, do you think I really want you to participate in discussions everyone – yes or no? (give your signal and wait for everyone to say yes) encourage them to respond enthusiastically.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77D82D6-042F-8041-825C-C5B8D0402234}" type="slidenum">
              <a:rPr lang="en-US" smtClean="0"/>
              <a:t>6</a:t>
            </a:fld>
            <a:endParaRPr lang="en-US"/>
          </a:p>
        </p:txBody>
      </p:sp>
    </p:spTree>
    <p:extLst>
      <p:ext uri="{BB962C8B-B14F-4D97-AF65-F5344CB8AC3E}">
        <p14:creationId xmlns:p14="http://schemas.microsoft.com/office/powerpoint/2010/main" val="42161996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Sometimes I will ask a question and call on one student to answer to help you know what to do as I am calling on different people to talk, we are going to talk about a skill that you can use to keep our discussions moving. </a:t>
            </a:r>
          </a:p>
          <a:p>
            <a:endParaRPr lang="en-US" dirty="0"/>
          </a:p>
          <a:p>
            <a:r>
              <a:rPr lang="en-US" dirty="0"/>
              <a:t>The name of the skill is the discussion skill.  There are three steps to remember… (display and distribute cue card number 1 the discussion skill) </a:t>
            </a:r>
          </a:p>
          <a:p>
            <a:endParaRPr lang="en-US" dirty="0"/>
          </a:p>
          <a:p>
            <a:r>
              <a:rPr lang="en-US" dirty="0"/>
              <a:t>The steps of the skill involve listening to someone else and sharing your thoughts</a:t>
            </a:r>
          </a:p>
          <a:p>
            <a:r>
              <a:rPr lang="en-US" dirty="0"/>
              <a:t>The steps are; </a:t>
            </a:r>
          </a:p>
          <a:p>
            <a:pPr marL="342900" indent="-342900">
              <a:buAutoNum type="arabicParenR"/>
            </a:pPr>
            <a:r>
              <a:rPr lang="en-US" dirty="0"/>
              <a:t>Look and listen</a:t>
            </a:r>
          </a:p>
          <a:p>
            <a:pPr marL="342900" indent="-342900">
              <a:buAutoNum type="arabicParenR"/>
            </a:pPr>
            <a:r>
              <a:rPr lang="en-US" dirty="0"/>
              <a:t>Hands up, hands down </a:t>
            </a:r>
          </a:p>
          <a:p>
            <a:pPr marL="342900" indent="-342900">
              <a:buAutoNum type="arabicParenR"/>
            </a:pPr>
            <a:r>
              <a:rPr lang="en-US" dirty="0"/>
              <a:t>Stay on topic, keep it short</a:t>
            </a:r>
          </a:p>
          <a:p>
            <a:endParaRPr lang="en-US" dirty="0"/>
          </a:p>
          <a:p>
            <a:r>
              <a:rPr lang="en-US" dirty="0"/>
              <a:t>Now lets discuss what look and listen means… During the first step look and listen, you will pay very close attention to what someone is saying by looking at the person that is talking and listening carefully to what the speaker is saying. </a:t>
            </a:r>
          </a:p>
          <a:p>
            <a:r>
              <a:rPr lang="en-US" dirty="0"/>
              <a:t>Why is looking at the speaker during a discussion important (elicit responses from group)</a:t>
            </a:r>
          </a:p>
          <a:p>
            <a:r>
              <a:rPr lang="en-US" dirty="0"/>
              <a:t>	Interested, care</a:t>
            </a:r>
          </a:p>
          <a:p>
            <a:r>
              <a:rPr lang="en-US" dirty="0"/>
              <a:t>Why is listening carefully important? (elicit responses from group) </a:t>
            </a:r>
          </a:p>
          <a:p>
            <a:r>
              <a:rPr lang="en-US" dirty="0"/>
              <a:t>	Understand what is said, learn more, don’t waste time repeating </a:t>
            </a:r>
          </a:p>
        </p:txBody>
      </p:sp>
      <p:sp>
        <p:nvSpPr>
          <p:cNvPr id="4" name="Slide Number Placeholder 3"/>
          <p:cNvSpPr>
            <a:spLocks noGrp="1"/>
          </p:cNvSpPr>
          <p:nvPr>
            <p:ph type="sldNum" sz="quarter" idx="5"/>
          </p:nvPr>
        </p:nvSpPr>
        <p:spPr/>
        <p:txBody>
          <a:bodyPr/>
          <a:lstStyle/>
          <a:p>
            <a:fld id="{677D82D6-042F-8041-825C-C5B8D0402234}" type="slidenum">
              <a:rPr lang="en-US" smtClean="0"/>
              <a:t>7</a:t>
            </a:fld>
            <a:endParaRPr lang="en-US"/>
          </a:p>
        </p:txBody>
      </p:sp>
    </p:spTree>
    <p:extLst>
      <p:ext uri="{BB962C8B-B14F-4D97-AF65-F5344CB8AC3E}">
        <p14:creationId xmlns:p14="http://schemas.microsoft.com/office/powerpoint/2010/main" val="208804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discuss what look and listen means… During the first step look and listen, you will pay very close attention to what someone is saying by looking at the person that is talking and listening carefully to what the speaker is saying. </a:t>
            </a:r>
          </a:p>
          <a:p>
            <a:r>
              <a:rPr lang="en-US" dirty="0"/>
              <a:t>Why is looking at the speaker during a discussion important (elicit responses from group)</a:t>
            </a:r>
          </a:p>
          <a:p>
            <a:r>
              <a:rPr lang="en-US" dirty="0"/>
              <a:t>	Interested, care</a:t>
            </a:r>
          </a:p>
          <a:p>
            <a:r>
              <a:rPr lang="en-US" dirty="0"/>
              <a:t>Why is listening carefully important? (elicit responses from group) </a:t>
            </a:r>
          </a:p>
          <a:p>
            <a:r>
              <a:rPr lang="en-US" dirty="0"/>
              <a:t>	Understand what is said, learn more, don’t waste time repeating</a:t>
            </a:r>
          </a:p>
        </p:txBody>
      </p:sp>
      <p:sp>
        <p:nvSpPr>
          <p:cNvPr id="4" name="Slide Number Placeholder 3"/>
          <p:cNvSpPr>
            <a:spLocks noGrp="1"/>
          </p:cNvSpPr>
          <p:nvPr>
            <p:ph type="sldNum" sz="quarter" idx="5"/>
          </p:nvPr>
        </p:nvSpPr>
        <p:spPr/>
        <p:txBody>
          <a:bodyPr/>
          <a:lstStyle/>
          <a:p>
            <a:fld id="{677D82D6-042F-8041-825C-C5B8D0402234}" type="slidenum">
              <a:rPr lang="en-US" smtClean="0"/>
              <a:t>8</a:t>
            </a:fld>
            <a:endParaRPr lang="en-US"/>
          </a:p>
        </p:txBody>
      </p:sp>
    </p:spTree>
    <p:extLst>
      <p:ext uri="{BB962C8B-B14F-4D97-AF65-F5344CB8AC3E}">
        <p14:creationId xmlns:p14="http://schemas.microsoft.com/office/powerpoint/2010/main" val="37497212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discuss what hands up hands down means… During the second step hands up, hands down, what do you think you are supposed to do? (elicit responses from group) </a:t>
            </a:r>
          </a:p>
          <a:p>
            <a:endParaRPr lang="en-US" dirty="0"/>
          </a:p>
          <a:p>
            <a:r>
              <a:rPr lang="en-US" dirty="0"/>
              <a:t>Why should you raise your hand during class discussions? (elicit responses from group) </a:t>
            </a:r>
          </a:p>
          <a:p>
            <a:r>
              <a:rPr lang="en-US" dirty="0"/>
              <a:t>Why should you put your hand down when others are talking? (elicit responses from group) </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77D82D6-042F-8041-825C-C5B8D0402234}" type="slidenum">
              <a:rPr lang="en-US" smtClean="0"/>
              <a:t>9</a:t>
            </a:fld>
            <a:endParaRPr lang="en-US"/>
          </a:p>
        </p:txBody>
      </p:sp>
    </p:spTree>
    <p:extLst>
      <p:ext uri="{BB962C8B-B14F-4D97-AF65-F5344CB8AC3E}">
        <p14:creationId xmlns:p14="http://schemas.microsoft.com/office/powerpoint/2010/main" val="3374252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B61BEF0D-F0BB-DE4B-95CE-6DB70DBA9567}" type="datetimeFigureOut">
              <a:rPr lang="en-US" smtClean="0"/>
              <a:pPr/>
              <a:t>1/23/19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04108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7261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B61BEF0D-F0BB-DE4B-95CE-6DB70DBA9567}" type="datetimeFigureOut">
              <a:rPr lang="en-US" smtClean="0"/>
              <a:pPr/>
              <a:t>1/23/19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930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30358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04672" y="320040"/>
            <a:ext cx="3657600" cy="320040"/>
          </a:xfrm>
        </p:spPr>
        <p:txBody>
          <a:bodyPr/>
          <a:lstStyle/>
          <a:p>
            <a:fld id="{B61BEF0D-F0BB-DE4B-95CE-6DB70DBA9567}" type="datetimeFigureOut">
              <a:rPr lang="en-US" smtClean="0"/>
              <a:pPr/>
              <a:t>1/23/19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95882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B61BEF0D-F0BB-DE4B-95CE-6DB70DBA9567}" type="datetimeFigureOut">
              <a:rPr lang="en-US" smtClean="0"/>
              <a:pPr/>
              <a:t>1/23/19</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21699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B61BEF0D-F0BB-DE4B-95CE-6DB70DBA9567}" type="datetimeFigureOut">
              <a:rPr lang="en-US" smtClean="0"/>
              <a:pPr/>
              <a:t>1/23/19</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91746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1/23/19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31182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B61BEF0D-F0BB-DE4B-95CE-6DB70DBA9567}" type="datetimeFigureOut">
              <a:rPr lang="en-US" smtClean="0"/>
              <a:pPr/>
              <a:t>1/23/19</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51514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1/23/19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21091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04672" y="320040"/>
            <a:ext cx="3657600" cy="320040"/>
          </a:xfrm>
        </p:spPr>
        <p:txBody>
          <a:bodyPr/>
          <a:lstStyle/>
          <a:p>
            <a:fld id="{B61BEF0D-F0BB-DE4B-95CE-6DB70DBA9567}" type="datetimeFigureOut">
              <a:rPr lang="en-US" smtClean="0"/>
              <a:pPr/>
              <a:t>1/23/19</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9775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B61BEF0D-F0BB-DE4B-95CE-6DB70DBA9567}" type="datetimeFigureOut">
              <a:rPr lang="en-US" smtClean="0"/>
              <a:pPr/>
              <a:t>1/23/19</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6619067"/>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B7E3E-1BBC-E441-9968-9AAF48797040}"/>
              </a:ext>
            </a:extLst>
          </p:cNvPr>
          <p:cNvSpPr>
            <a:spLocks noGrp="1"/>
          </p:cNvSpPr>
          <p:nvPr>
            <p:ph type="ctrTitle"/>
          </p:nvPr>
        </p:nvSpPr>
        <p:spPr>
          <a:xfrm>
            <a:off x="1648641" y="2077369"/>
            <a:ext cx="8894617" cy="3228922"/>
          </a:xfrm>
        </p:spPr>
        <p:txBody>
          <a:bodyPr>
            <a:noAutofit/>
          </a:bodyPr>
          <a:lstStyle/>
          <a:p>
            <a:r>
              <a:rPr lang="en-US" sz="10000" dirty="0">
                <a:latin typeface="TH SarabunPSK" panose="020B0500040200020003" pitchFamily="34" charset="-34"/>
                <a:cs typeface="TH SarabunPSK" panose="020B0500040200020003" pitchFamily="34" charset="-34"/>
              </a:rPr>
              <a:t>Participation </a:t>
            </a:r>
            <a:br>
              <a:rPr lang="en-US" sz="10000" dirty="0">
                <a:latin typeface="TH SarabunPSK" panose="020B0500040200020003" pitchFamily="34" charset="-34"/>
                <a:cs typeface="TH SarabunPSK" panose="020B0500040200020003" pitchFamily="34" charset="-34"/>
              </a:rPr>
            </a:br>
            <a:r>
              <a:rPr lang="en-US" sz="7000" dirty="0">
                <a:latin typeface="TH SarabunPSK" panose="020B0500040200020003" pitchFamily="34" charset="-34"/>
                <a:cs typeface="TH SarabunPSK" panose="020B0500040200020003" pitchFamily="34" charset="-34"/>
              </a:rPr>
              <a:t>and the </a:t>
            </a:r>
            <a:br>
              <a:rPr lang="en-US" sz="10000" dirty="0">
                <a:latin typeface="TH SarabunPSK" panose="020B0500040200020003" pitchFamily="34" charset="-34"/>
                <a:cs typeface="TH SarabunPSK" panose="020B0500040200020003" pitchFamily="34" charset="-34"/>
              </a:rPr>
            </a:br>
            <a:r>
              <a:rPr lang="en-US" sz="10000" dirty="0">
                <a:latin typeface="TH SarabunPSK" panose="020B0500040200020003" pitchFamily="34" charset="-34"/>
                <a:cs typeface="TH SarabunPSK" panose="020B0500040200020003" pitchFamily="34" charset="-34"/>
              </a:rPr>
              <a:t>Discussion Skill</a:t>
            </a:r>
          </a:p>
        </p:txBody>
      </p:sp>
    </p:spTree>
    <p:extLst>
      <p:ext uri="{BB962C8B-B14F-4D97-AF65-F5344CB8AC3E}">
        <p14:creationId xmlns:p14="http://schemas.microsoft.com/office/powerpoint/2010/main" val="1518598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40DF5C4-CC87-764D-B75A-A972BF66088A}"/>
              </a:ext>
            </a:extLst>
          </p:cNvPr>
          <p:cNvSpPr>
            <a:spLocks noGrp="1"/>
          </p:cNvSpPr>
          <p:nvPr>
            <p:ph type="title"/>
          </p:nvPr>
        </p:nvSpPr>
        <p:spPr/>
        <p:txBody>
          <a:bodyPr>
            <a:noAutofit/>
          </a:bodyPr>
          <a:lstStyle/>
          <a:p>
            <a:r>
              <a:rPr lang="en-US" sz="6000" dirty="0">
                <a:latin typeface="TH SarabunPSK" panose="020B0500040200020003" pitchFamily="34" charset="-34"/>
                <a:cs typeface="TH SarabunPSK" panose="020B0500040200020003" pitchFamily="34" charset="-34"/>
              </a:rPr>
              <a:t>Stay on topic, </a:t>
            </a:r>
            <a:br>
              <a:rPr lang="en-US" sz="6000" dirty="0">
                <a:latin typeface="TH SarabunPSK" panose="020B0500040200020003" pitchFamily="34" charset="-34"/>
                <a:cs typeface="TH SarabunPSK" panose="020B0500040200020003" pitchFamily="34" charset="-34"/>
              </a:rPr>
            </a:br>
            <a:r>
              <a:rPr lang="en-US" sz="6000" dirty="0">
                <a:latin typeface="TH SarabunPSK" panose="020B0500040200020003" pitchFamily="34" charset="-34"/>
                <a:cs typeface="TH SarabunPSK" panose="020B0500040200020003" pitchFamily="34" charset="-34"/>
              </a:rPr>
              <a:t>keep it short</a:t>
            </a:r>
          </a:p>
        </p:txBody>
      </p:sp>
      <p:sp>
        <p:nvSpPr>
          <p:cNvPr id="5" name="Text Placeholder 4">
            <a:extLst>
              <a:ext uri="{FF2B5EF4-FFF2-40B4-BE49-F238E27FC236}">
                <a16:creationId xmlns:a16="http://schemas.microsoft.com/office/drawing/2014/main" id="{F8450F1F-E26D-9045-813D-4B06FE906697}"/>
              </a:ext>
            </a:extLst>
          </p:cNvPr>
          <p:cNvSpPr>
            <a:spLocks noGrp="1"/>
          </p:cNvSpPr>
          <p:nvPr>
            <p:ph type="body" idx="1"/>
          </p:nvPr>
        </p:nvSpPr>
        <p:spPr>
          <a:xfrm>
            <a:off x="3344216" y="1209977"/>
            <a:ext cx="5490223" cy="597558"/>
          </a:xfrm>
        </p:spPr>
        <p:txBody>
          <a:bodyPr>
            <a:noAutofit/>
          </a:bodyPr>
          <a:lstStyle/>
          <a:p>
            <a:r>
              <a:rPr lang="en-US" sz="3600" dirty="0"/>
              <a:t>3</a:t>
            </a:r>
          </a:p>
        </p:txBody>
      </p:sp>
    </p:spTree>
    <p:extLst>
      <p:ext uri="{BB962C8B-B14F-4D97-AF65-F5344CB8AC3E}">
        <p14:creationId xmlns:p14="http://schemas.microsoft.com/office/powerpoint/2010/main" val="1512462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BE1D7-6ED2-BE46-8603-50C0A3DED8CB}"/>
              </a:ext>
            </a:extLst>
          </p:cNvPr>
          <p:cNvSpPr>
            <a:spLocks noGrp="1"/>
          </p:cNvSpPr>
          <p:nvPr>
            <p:ph type="title"/>
          </p:nvPr>
        </p:nvSpPr>
        <p:spPr/>
        <p:txBody>
          <a:bodyPr>
            <a:normAutofit/>
          </a:bodyPr>
          <a:lstStyle/>
          <a:p>
            <a:r>
              <a:rPr lang="en-US" sz="6000" dirty="0">
                <a:latin typeface="TH SarabunPSK" panose="020B0500040200020003" pitchFamily="34" charset="-34"/>
                <a:cs typeface="TH SarabunPSK" panose="020B0500040200020003" pitchFamily="34" charset="-34"/>
              </a:rPr>
              <a:t>The Option to Pass</a:t>
            </a:r>
          </a:p>
        </p:txBody>
      </p:sp>
      <p:sp>
        <p:nvSpPr>
          <p:cNvPr id="3" name="Text Placeholder 2">
            <a:extLst>
              <a:ext uri="{FF2B5EF4-FFF2-40B4-BE49-F238E27FC236}">
                <a16:creationId xmlns:a16="http://schemas.microsoft.com/office/drawing/2014/main" id="{2553EA49-7C34-B145-818D-D2C1143198F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1624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EAFBB-1C34-F744-9853-2BF2A2CFB883}"/>
              </a:ext>
            </a:extLst>
          </p:cNvPr>
          <p:cNvSpPr>
            <a:spLocks noGrp="1"/>
          </p:cNvSpPr>
          <p:nvPr>
            <p:ph type="title"/>
          </p:nvPr>
        </p:nvSpPr>
        <p:spPr/>
        <p:txBody>
          <a:bodyPr>
            <a:normAutofit/>
          </a:bodyPr>
          <a:lstStyle/>
          <a:p>
            <a:r>
              <a:rPr lang="en-US" sz="6000" dirty="0">
                <a:latin typeface="TH SarabunPSK" panose="020B0500040200020003" pitchFamily="34" charset="-34"/>
                <a:cs typeface="TH SarabunPSK" panose="020B0500040200020003" pitchFamily="34" charset="-34"/>
              </a:rPr>
              <a:t>Rules </a:t>
            </a:r>
          </a:p>
        </p:txBody>
      </p:sp>
      <p:sp>
        <p:nvSpPr>
          <p:cNvPr id="3" name="Content Placeholder 2">
            <a:extLst>
              <a:ext uri="{FF2B5EF4-FFF2-40B4-BE49-F238E27FC236}">
                <a16:creationId xmlns:a16="http://schemas.microsoft.com/office/drawing/2014/main" id="{38F73F61-38F8-8A41-B953-5B9C1E395768}"/>
              </a:ext>
            </a:extLst>
          </p:cNvPr>
          <p:cNvSpPr>
            <a:spLocks noGrp="1"/>
          </p:cNvSpPr>
          <p:nvPr>
            <p:ph idx="1"/>
          </p:nvPr>
        </p:nvSpPr>
        <p:spPr/>
        <p:txBody>
          <a:bodyPr/>
          <a:lstStyle/>
          <a:p>
            <a:pPr marL="0" indent="0">
              <a:buNone/>
            </a:pPr>
            <a:r>
              <a:rPr lang="en-US" sz="4000" dirty="0">
                <a:latin typeface="TH SarabunPSK" panose="020B0500040200020003" pitchFamily="34" charset="-34"/>
                <a:cs typeface="TH SarabunPSK" panose="020B0500040200020003" pitchFamily="34" charset="-34"/>
              </a:rPr>
              <a:t>1) Raise your hand: no interrupting </a:t>
            </a:r>
          </a:p>
          <a:p>
            <a:pPr marL="0" indent="0">
              <a:buNone/>
            </a:pPr>
            <a:endParaRPr lang="en-US" sz="4000" dirty="0">
              <a:latin typeface="TH SarabunPSK" panose="020B0500040200020003" pitchFamily="34" charset="-34"/>
              <a:cs typeface="TH SarabunPSK" panose="020B0500040200020003" pitchFamily="34" charset="-34"/>
            </a:endParaRPr>
          </a:p>
          <a:p>
            <a:pPr marL="0" indent="0">
              <a:buNone/>
            </a:pPr>
            <a:r>
              <a:rPr lang="en-US" sz="4000" dirty="0">
                <a:latin typeface="TH SarabunPSK" panose="020B0500040200020003" pitchFamily="34" charset="-34"/>
                <a:cs typeface="TH SarabunPSK" panose="020B0500040200020003" pitchFamily="34" charset="-34"/>
              </a:rPr>
              <a:t>2) Wait your turn: no yelling out </a:t>
            </a:r>
          </a:p>
          <a:p>
            <a:pPr marL="0" indent="0">
              <a:buNone/>
            </a:pPr>
            <a:endParaRPr lang="en-US" sz="4000" dirty="0">
              <a:latin typeface="TH SarabunPSK" panose="020B0500040200020003" pitchFamily="34" charset="-34"/>
              <a:cs typeface="TH SarabunPSK" panose="020B0500040200020003" pitchFamily="34" charset="-34"/>
            </a:endParaRPr>
          </a:p>
          <a:p>
            <a:pPr marL="0" indent="0">
              <a:buNone/>
            </a:pPr>
            <a:r>
              <a:rPr lang="en-US" sz="4000" dirty="0">
                <a:latin typeface="TH SarabunPSK" panose="020B0500040200020003" pitchFamily="34" charset="-34"/>
                <a:cs typeface="TH SarabunPSK" panose="020B0500040200020003" pitchFamily="34" charset="-34"/>
              </a:rPr>
              <a:t>3) Support your classmates: no negative comments or gestures </a:t>
            </a:r>
          </a:p>
          <a:p>
            <a:pPr marL="342900" indent="-342900">
              <a:buAutoNum type="arabicParenR"/>
            </a:pPr>
            <a:endParaRPr lang="en-US" dirty="0"/>
          </a:p>
        </p:txBody>
      </p:sp>
    </p:spTree>
    <p:extLst>
      <p:ext uri="{BB962C8B-B14F-4D97-AF65-F5344CB8AC3E}">
        <p14:creationId xmlns:p14="http://schemas.microsoft.com/office/powerpoint/2010/main" val="877429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C18F2-1D8A-DA4E-9B19-63E2204AFBB3}"/>
              </a:ext>
            </a:extLst>
          </p:cNvPr>
          <p:cNvSpPr>
            <a:spLocks noGrp="1"/>
          </p:cNvSpPr>
          <p:nvPr>
            <p:ph type="title"/>
          </p:nvPr>
        </p:nvSpPr>
        <p:spPr/>
        <p:txBody>
          <a:bodyPr>
            <a:normAutofit/>
          </a:bodyPr>
          <a:lstStyle/>
          <a:p>
            <a:r>
              <a:rPr lang="en-US" sz="6000" dirty="0">
                <a:latin typeface="TH SarabunPSK" panose="020B0500040200020003" pitchFamily="34" charset="-34"/>
                <a:cs typeface="TH SarabunPSK" panose="020B0500040200020003" pitchFamily="34" charset="-34"/>
              </a:rPr>
              <a:t>Discussion Skill</a:t>
            </a:r>
          </a:p>
        </p:txBody>
      </p:sp>
      <p:sp>
        <p:nvSpPr>
          <p:cNvPr id="3" name="Content Placeholder 2">
            <a:extLst>
              <a:ext uri="{FF2B5EF4-FFF2-40B4-BE49-F238E27FC236}">
                <a16:creationId xmlns:a16="http://schemas.microsoft.com/office/drawing/2014/main" id="{FA2D73EF-C775-3E41-BF0E-D93C55E47357}"/>
              </a:ext>
            </a:extLst>
          </p:cNvPr>
          <p:cNvSpPr>
            <a:spLocks noGrp="1"/>
          </p:cNvSpPr>
          <p:nvPr>
            <p:ph idx="1"/>
          </p:nvPr>
        </p:nvSpPr>
        <p:spPr/>
        <p:txBody>
          <a:bodyPr>
            <a:normAutofit/>
          </a:bodyPr>
          <a:lstStyle/>
          <a:p>
            <a:pPr marL="342900" indent="-342900">
              <a:buAutoNum type="arabicParenR"/>
            </a:pPr>
            <a:r>
              <a:rPr lang="en-US" sz="5000" dirty="0">
                <a:latin typeface="TH SarabunPSK" panose="020B0500040200020003" pitchFamily="34" charset="-34"/>
                <a:cs typeface="TH SarabunPSK" panose="020B0500040200020003" pitchFamily="34" charset="-34"/>
              </a:rPr>
              <a:t> Look and listen</a:t>
            </a:r>
          </a:p>
          <a:p>
            <a:pPr marL="342900" indent="-342900">
              <a:buAutoNum type="arabicParenR"/>
            </a:pPr>
            <a:r>
              <a:rPr lang="en-US" sz="5000" dirty="0">
                <a:latin typeface="TH SarabunPSK" panose="020B0500040200020003" pitchFamily="34" charset="-34"/>
                <a:cs typeface="TH SarabunPSK" panose="020B0500040200020003" pitchFamily="34" charset="-34"/>
              </a:rPr>
              <a:t> Hands up, hands down </a:t>
            </a:r>
          </a:p>
          <a:p>
            <a:pPr marL="342900" indent="-342900">
              <a:buAutoNum type="arabicParenR"/>
            </a:pPr>
            <a:r>
              <a:rPr lang="en-US" sz="5000" dirty="0">
                <a:latin typeface="TH SarabunPSK" panose="020B0500040200020003" pitchFamily="34" charset="-34"/>
                <a:cs typeface="TH SarabunPSK" panose="020B0500040200020003" pitchFamily="34" charset="-34"/>
              </a:rPr>
              <a:t> Stay on topic, keep it short</a:t>
            </a:r>
          </a:p>
        </p:txBody>
      </p:sp>
    </p:spTree>
    <p:extLst>
      <p:ext uri="{BB962C8B-B14F-4D97-AF65-F5344CB8AC3E}">
        <p14:creationId xmlns:p14="http://schemas.microsoft.com/office/powerpoint/2010/main" val="4026582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AFECA-81CD-A344-8B61-3C325F923322}"/>
              </a:ext>
            </a:extLst>
          </p:cNvPr>
          <p:cNvSpPr>
            <a:spLocks noGrp="1"/>
          </p:cNvSpPr>
          <p:nvPr>
            <p:ph type="title"/>
          </p:nvPr>
        </p:nvSpPr>
        <p:spPr/>
        <p:txBody>
          <a:bodyPr>
            <a:normAutofit/>
          </a:bodyPr>
          <a:lstStyle/>
          <a:p>
            <a:r>
              <a:rPr lang="en-US" sz="8000" dirty="0">
                <a:latin typeface="TH SarabunPSK" panose="020B0500040200020003" pitchFamily="34" charset="-34"/>
                <a:cs typeface="TH SarabunPSK" panose="020B0500040200020003" pitchFamily="34" charset="-34"/>
              </a:rPr>
              <a:t>Lets Practice! </a:t>
            </a:r>
          </a:p>
        </p:txBody>
      </p:sp>
    </p:spTree>
    <p:extLst>
      <p:ext uri="{BB962C8B-B14F-4D97-AF65-F5344CB8AC3E}">
        <p14:creationId xmlns:p14="http://schemas.microsoft.com/office/powerpoint/2010/main" val="5550111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7510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F5934-13F2-FA48-BF3C-9F15EFDDC4FD}"/>
              </a:ext>
            </a:extLst>
          </p:cNvPr>
          <p:cNvSpPr>
            <a:spLocks noGrp="1"/>
          </p:cNvSpPr>
          <p:nvPr>
            <p:ph type="title"/>
          </p:nvPr>
        </p:nvSpPr>
        <p:spPr/>
        <p:txBody>
          <a:bodyPr>
            <a:normAutofit/>
          </a:bodyPr>
          <a:lstStyle/>
          <a:p>
            <a:r>
              <a:rPr lang="en-US" sz="6000" dirty="0">
                <a:latin typeface="TH SarabunPSK" panose="020B0500040200020003" pitchFamily="34" charset="-34"/>
                <a:cs typeface="TH SarabunPSK" panose="020B0500040200020003" pitchFamily="34" charset="-34"/>
              </a:rPr>
              <a:t>What is a Community? </a:t>
            </a:r>
          </a:p>
        </p:txBody>
      </p:sp>
      <p:sp>
        <p:nvSpPr>
          <p:cNvPr id="3" name="Content Placeholder 2">
            <a:extLst>
              <a:ext uri="{FF2B5EF4-FFF2-40B4-BE49-F238E27FC236}">
                <a16:creationId xmlns:a16="http://schemas.microsoft.com/office/drawing/2014/main" id="{BE834D74-CBB4-FF48-A0CD-8453C24FDC85}"/>
              </a:ext>
            </a:extLst>
          </p:cNvPr>
          <p:cNvSpPr>
            <a:spLocks noGrp="1"/>
          </p:cNvSpPr>
          <p:nvPr>
            <p:ph idx="1"/>
          </p:nvPr>
        </p:nvSpPr>
        <p:spPr>
          <a:xfrm>
            <a:off x="5118447" y="288759"/>
            <a:ext cx="6768753" cy="6224336"/>
          </a:xfrm>
        </p:spPr>
        <p:txBody>
          <a:bodyPr>
            <a:normAutofit fontScale="55000" lnSpcReduction="20000"/>
          </a:bodyPr>
          <a:lstStyle/>
          <a:p>
            <a:pPr marL="0" indent="0">
              <a:buNone/>
            </a:pPr>
            <a:r>
              <a:rPr lang="en-US" sz="6600" dirty="0">
                <a:latin typeface="TH SarabunPSK" panose="020B0500040200020003" pitchFamily="34" charset="-34"/>
                <a:cs typeface="TH SarabunPSK" panose="020B0500040200020003" pitchFamily="34" charset="-34"/>
              </a:rPr>
              <a:t>What would a great community look like? </a:t>
            </a:r>
          </a:p>
          <a:p>
            <a:pPr marL="0" indent="0">
              <a:buNone/>
            </a:pPr>
            <a:endParaRPr lang="en-US" sz="6600" dirty="0">
              <a:latin typeface="TH SarabunPSK" panose="020B0500040200020003" pitchFamily="34" charset="-34"/>
              <a:cs typeface="TH SarabunPSK" panose="020B0500040200020003" pitchFamily="34" charset="-34"/>
            </a:endParaRPr>
          </a:p>
          <a:p>
            <a:pPr marL="0" indent="0">
              <a:buNone/>
            </a:pPr>
            <a:r>
              <a:rPr lang="en-US" sz="6600" dirty="0">
                <a:latin typeface="TH SarabunPSK" panose="020B0500040200020003" pitchFamily="34" charset="-34"/>
                <a:cs typeface="TH SarabunPSK" panose="020B0500040200020003" pitchFamily="34" charset="-34"/>
              </a:rPr>
              <a:t>What does learning mean?</a:t>
            </a:r>
          </a:p>
          <a:p>
            <a:pPr marL="0" indent="0">
              <a:buNone/>
            </a:pPr>
            <a:endParaRPr lang="en-US" sz="6600" dirty="0">
              <a:latin typeface="TH SarabunPSK" panose="020B0500040200020003" pitchFamily="34" charset="-34"/>
              <a:cs typeface="TH SarabunPSK" panose="020B0500040200020003" pitchFamily="34" charset="-34"/>
            </a:endParaRPr>
          </a:p>
          <a:p>
            <a:pPr marL="0" indent="0">
              <a:buNone/>
            </a:pPr>
            <a:r>
              <a:rPr lang="en-US" sz="6600" dirty="0">
                <a:latin typeface="TH SarabunPSK" panose="020B0500040200020003" pitchFamily="34" charset="-34"/>
                <a:cs typeface="TH SarabunPSK" panose="020B0500040200020003" pitchFamily="34" charset="-34"/>
              </a:rPr>
              <a:t>What is a learning community? </a:t>
            </a:r>
          </a:p>
          <a:p>
            <a:pPr marL="0" indent="0">
              <a:buNone/>
            </a:pPr>
            <a:endParaRPr lang="en-US" sz="6600" dirty="0">
              <a:latin typeface="TH SarabunPSK" panose="020B0500040200020003" pitchFamily="34" charset="-34"/>
              <a:cs typeface="TH SarabunPSK" panose="020B0500040200020003" pitchFamily="34" charset="-34"/>
            </a:endParaRPr>
          </a:p>
          <a:p>
            <a:pPr marL="0" indent="0">
              <a:buNone/>
            </a:pPr>
            <a:r>
              <a:rPr lang="en-US" sz="6600" dirty="0">
                <a:latin typeface="TH SarabunPSK" panose="020B0500040200020003" pitchFamily="34" charset="-34"/>
                <a:cs typeface="TH SarabunPSK" panose="020B0500040200020003" pitchFamily="34" charset="-34"/>
              </a:rPr>
              <a:t>Why should we create a learning community? </a:t>
            </a:r>
          </a:p>
          <a:p>
            <a:pPr marL="0" indent="0">
              <a:buNone/>
            </a:pPr>
            <a:endParaRPr lang="en-US" dirty="0"/>
          </a:p>
        </p:txBody>
      </p:sp>
    </p:spTree>
    <p:extLst>
      <p:ext uri="{BB962C8B-B14F-4D97-AF65-F5344CB8AC3E}">
        <p14:creationId xmlns:p14="http://schemas.microsoft.com/office/powerpoint/2010/main" val="299381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F7F1E-25B0-3D44-B644-757B9D15741B}"/>
              </a:ext>
            </a:extLst>
          </p:cNvPr>
          <p:cNvSpPr>
            <a:spLocks noGrp="1"/>
          </p:cNvSpPr>
          <p:nvPr>
            <p:ph type="title"/>
          </p:nvPr>
        </p:nvSpPr>
        <p:spPr/>
        <p:txBody>
          <a:bodyPr>
            <a:normAutofit/>
          </a:bodyPr>
          <a:lstStyle/>
          <a:p>
            <a:r>
              <a:rPr lang="en-US" sz="6000" dirty="0">
                <a:latin typeface="TH SarabunPSK" panose="020B0500040200020003" pitchFamily="34" charset="-34"/>
                <a:cs typeface="TH SarabunPSK" panose="020B0500040200020003" pitchFamily="34" charset="-34"/>
              </a:rPr>
              <a:t>Safety and Comfort</a:t>
            </a:r>
          </a:p>
        </p:txBody>
      </p:sp>
      <p:sp>
        <p:nvSpPr>
          <p:cNvPr id="3" name="Content Placeholder 2">
            <a:extLst>
              <a:ext uri="{FF2B5EF4-FFF2-40B4-BE49-F238E27FC236}">
                <a16:creationId xmlns:a16="http://schemas.microsoft.com/office/drawing/2014/main" id="{A50947BC-352D-D84E-99B3-593B8CB0EDEA}"/>
              </a:ext>
            </a:extLst>
          </p:cNvPr>
          <p:cNvSpPr>
            <a:spLocks noGrp="1"/>
          </p:cNvSpPr>
          <p:nvPr>
            <p:ph idx="1"/>
          </p:nvPr>
        </p:nvSpPr>
        <p:spPr/>
        <p:txBody>
          <a:bodyPr>
            <a:normAutofit/>
          </a:bodyPr>
          <a:lstStyle/>
          <a:p>
            <a:pPr marL="0" indent="0" algn="ctr">
              <a:buNone/>
            </a:pPr>
            <a:r>
              <a:rPr lang="en-US" sz="5000" dirty="0">
                <a:latin typeface="TH SarabunPSK" panose="020B0500040200020003" pitchFamily="34" charset="-34"/>
                <a:cs typeface="TH SarabunPSK" panose="020B0500040200020003" pitchFamily="34" charset="-34"/>
              </a:rPr>
              <a:t>Do you think people would be more willing to join a discussion if no one laughed at them or teased them? </a:t>
            </a:r>
          </a:p>
        </p:txBody>
      </p:sp>
    </p:spTree>
    <p:extLst>
      <p:ext uri="{BB962C8B-B14F-4D97-AF65-F5344CB8AC3E}">
        <p14:creationId xmlns:p14="http://schemas.microsoft.com/office/powerpoint/2010/main" val="1792556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8E225-50AF-D841-9CC4-F406041EF8F5}"/>
              </a:ext>
            </a:extLst>
          </p:cNvPr>
          <p:cNvSpPr>
            <a:spLocks noGrp="1"/>
          </p:cNvSpPr>
          <p:nvPr>
            <p:ph type="title"/>
          </p:nvPr>
        </p:nvSpPr>
        <p:spPr/>
        <p:txBody>
          <a:bodyPr>
            <a:normAutofit fontScale="90000"/>
          </a:bodyPr>
          <a:lstStyle/>
          <a:p>
            <a:r>
              <a:rPr lang="en-US" sz="6000" dirty="0">
                <a:latin typeface="TH SarabunPSK" panose="020B0500040200020003" pitchFamily="34" charset="-34"/>
                <a:cs typeface="TH SarabunPSK" panose="020B0500040200020003" pitchFamily="34" charset="-34"/>
              </a:rPr>
              <a:t>Whole Group Participation</a:t>
            </a:r>
          </a:p>
        </p:txBody>
      </p:sp>
      <p:sp>
        <p:nvSpPr>
          <p:cNvPr id="4" name="Text Placeholder 3">
            <a:extLst>
              <a:ext uri="{FF2B5EF4-FFF2-40B4-BE49-F238E27FC236}">
                <a16:creationId xmlns:a16="http://schemas.microsoft.com/office/drawing/2014/main" id="{5C295CD3-EFCA-1449-B3BE-6AD3A58B786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39210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D7D13-9134-B440-89E2-4A22D8D8DBC1}"/>
              </a:ext>
            </a:extLst>
          </p:cNvPr>
          <p:cNvSpPr>
            <a:spLocks noGrp="1"/>
          </p:cNvSpPr>
          <p:nvPr>
            <p:ph type="title"/>
          </p:nvPr>
        </p:nvSpPr>
        <p:spPr/>
        <p:txBody>
          <a:bodyPr>
            <a:noAutofit/>
          </a:bodyPr>
          <a:lstStyle/>
          <a:p>
            <a:r>
              <a:rPr lang="en-US" sz="5400" dirty="0">
                <a:latin typeface="TH SarabunPSK" panose="020B0500040200020003" pitchFamily="34" charset="-34"/>
                <a:cs typeface="TH SarabunPSK" panose="020B0500040200020003" pitchFamily="34" charset="-34"/>
              </a:rPr>
              <a:t>Whole Class Non-Verbal Participation</a:t>
            </a:r>
          </a:p>
        </p:txBody>
      </p:sp>
      <p:sp>
        <p:nvSpPr>
          <p:cNvPr id="3" name="Content Placeholder 2">
            <a:extLst>
              <a:ext uri="{FF2B5EF4-FFF2-40B4-BE49-F238E27FC236}">
                <a16:creationId xmlns:a16="http://schemas.microsoft.com/office/drawing/2014/main" id="{98D1679B-840B-AD4E-A65D-B5DA17AF493D}"/>
              </a:ext>
            </a:extLst>
          </p:cNvPr>
          <p:cNvSpPr>
            <a:spLocks noGrp="1"/>
          </p:cNvSpPr>
          <p:nvPr>
            <p:ph idx="1"/>
          </p:nvPr>
        </p:nvSpPr>
        <p:spPr>
          <a:xfrm>
            <a:off x="5118447" y="803186"/>
            <a:ext cx="6662427" cy="5248622"/>
          </a:xfrm>
        </p:spPr>
        <p:txBody>
          <a:bodyPr>
            <a:normAutofit/>
          </a:bodyPr>
          <a:lstStyle/>
          <a:p>
            <a:pPr marL="0" indent="0">
              <a:buNone/>
            </a:pPr>
            <a:r>
              <a:rPr lang="en-US" sz="4000" dirty="0">
                <a:latin typeface="TH SarabunPSK" panose="020B0500040200020003" pitchFamily="34" charset="-34"/>
                <a:cs typeface="TH SarabunPSK" panose="020B0500040200020003" pitchFamily="34" charset="-34"/>
              </a:rPr>
              <a:t>Raise your hand if you like…</a:t>
            </a:r>
          </a:p>
          <a:p>
            <a:pPr lvl="1"/>
            <a:r>
              <a:rPr lang="en-US" sz="4000" dirty="0">
                <a:latin typeface="TH SarabunPSK" panose="020B0500040200020003" pitchFamily="34" charset="-34"/>
                <a:cs typeface="TH SarabunPSK" panose="020B0500040200020003" pitchFamily="34" charset="-34"/>
              </a:rPr>
              <a:t>Vacations!</a:t>
            </a:r>
          </a:p>
          <a:p>
            <a:pPr lvl="1"/>
            <a:endParaRPr lang="en-US" sz="4000" dirty="0">
              <a:latin typeface="TH SarabunPSK" panose="020B0500040200020003" pitchFamily="34" charset="-34"/>
              <a:cs typeface="TH SarabunPSK" panose="020B0500040200020003" pitchFamily="34" charset="-34"/>
            </a:endParaRPr>
          </a:p>
          <a:p>
            <a:pPr marL="0" indent="0">
              <a:buNone/>
            </a:pPr>
            <a:r>
              <a:rPr lang="en-US" sz="4000" dirty="0">
                <a:latin typeface="TH SarabunPSK" panose="020B0500040200020003" pitchFamily="34" charset="-34"/>
                <a:cs typeface="TH SarabunPSK" panose="020B0500040200020003" pitchFamily="34" charset="-34"/>
              </a:rPr>
              <a:t>Tell me by thumbs up or thumbs down if you like…</a:t>
            </a:r>
          </a:p>
          <a:p>
            <a:pPr lvl="1"/>
            <a:r>
              <a:rPr lang="en-US" sz="4000" dirty="0">
                <a:latin typeface="TH SarabunPSK" panose="020B0500040200020003" pitchFamily="34" charset="-34"/>
                <a:cs typeface="TH SarabunPSK" panose="020B0500040200020003" pitchFamily="34" charset="-34"/>
              </a:rPr>
              <a:t>Ice cream  </a:t>
            </a:r>
          </a:p>
        </p:txBody>
      </p:sp>
    </p:spTree>
    <p:extLst>
      <p:ext uri="{BB962C8B-B14F-4D97-AF65-F5344CB8AC3E}">
        <p14:creationId xmlns:p14="http://schemas.microsoft.com/office/powerpoint/2010/main" val="3065315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E4653-5A7A-3246-A0AD-54268C9C7953}"/>
              </a:ext>
            </a:extLst>
          </p:cNvPr>
          <p:cNvSpPr>
            <a:spLocks noGrp="1"/>
          </p:cNvSpPr>
          <p:nvPr>
            <p:ph type="title"/>
          </p:nvPr>
        </p:nvSpPr>
        <p:spPr/>
        <p:txBody>
          <a:bodyPr>
            <a:noAutofit/>
          </a:bodyPr>
          <a:lstStyle/>
          <a:p>
            <a:r>
              <a:rPr lang="en-US" sz="5400" dirty="0">
                <a:latin typeface="TH SarabunPSK" panose="020B0500040200020003" pitchFamily="34" charset="-34"/>
                <a:cs typeface="TH SarabunPSK" panose="020B0500040200020003" pitchFamily="34" charset="-34"/>
              </a:rPr>
              <a:t>Whole Class Verbal Participation </a:t>
            </a:r>
          </a:p>
        </p:txBody>
      </p:sp>
      <p:sp>
        <p:nvSpPr>
          <p:cNvPr id="3" name="Content Placeholder 2">
            <a:extLst>
              <a:ext uri="{FF2B5EF4-FFF2-40B4-BE49-F238E27FC236}">
                <a16:creationId xmlns:a16="http://schemas.microsoft.com/office/drawing/2014/main" id="{50BDF0BC-9586-B849-9698-629C8AE0BA3A}"/>
              </a:ext>
            </a:extLst>
          </p:cNvPr>
          <p:cNvSpPr>
            <a:spLocks noGrp="1"/>
          </p:cNvSpPr>
          <p:nvPr>
            <p:ph idx="1"/>
          </p:nvPr>
        </p:nvSpPr>
        <p:spPr/>
        <p:txBody>
          <a:bodyPr>
            <a:normAutofit/>
          </a:bodyPr>
          <a:lstStyle/>
          <a:p>
            <a:pPr marL="0" indent="0">
              <a:buNone/>
            </a:pPr>
            <a:r>
              <a:rPr lang="en-US" sz="4000" dirty="0">
                <a:latin typeface="TH SarabunPSK" panose="020B0500040200020003" pitchFamily="34" charset="-34"/>
                <a:cs typeface="TH SarabunPSK" panose="020B0500040200020003" pitchFamily="34" charset="-34"/>
              </a:rPr>
              <a:t>Do you think I really want you to participate in discussions…</a:t>
            </a:r>
          </a:p>
        </p:txBody>
      </p:sp>
    </p:spTree>
    <p:extLst>
      <p:ext uri="{BB962C8B-B14F-4D97-AF65-F5344CB8AC3E}">
        <p14:creationId xmlns:p14="http://schemas.microsoft.com/office/powerpoint/2010/main" val="1165197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C18F2-1D8A-DA4E-9B19-63E2204AFBB3}"/>
              </a:ext>
            </a:extLst>
          </p:cNvPr>
          <p:cNvSpPr>
            <a:spLocks noGrp="1"/>
          </p:cNvSpPr>
          <p:nvPr>
            <p:ph type="title"/>
          </p:nvPr>
        </p:nvSpPr>
        <p:spPr/>
        <p:txBody>
          <a:bodyPr>
            <a:normAutofit/>
          </a:bodyPr>
          <a:lstStyle/>
          <a:p>
            <a:r>
              <a:rPr lang="en-US" sz="6000" dirty="0">
                <a:latin typeface="TH SarabunPSK" panose="020B0500040200020003" pitchFamily="34" charset="-34"/>
                <a:cs typeface="TH SarabunPSK" panose="020B0500040200020003" pitchFamily="34" charset="-34"/>
              </a:rPr>
              <a:t>Discussion Skill</a:t>
            </a:r>
          </a:p>
        </p:txBody>
      </p:sp>
      <p:sp>
        <p:nvSpPr>
          <p:cNvPr id="3" name="Content Placeholder 2">
            <a:extLst>
              <a:ext uri="{FF2B5EF4-FFF2-40B4-BE49-F238E27FC236}">
                <a16:creationId xmlns:a16="http://schemas.microsoft.com/office/drawing/2014/main" id="{FA2D73EF-C775-3E41-BF0E-D93C55E47357}"/>
              </a:ext>
            </a:extLst>
          </p:cNvPr>
          <p:cNvSpPr>
            <a:spLocks noGrp="1"/>
          </p:cNvSpPr>
          <p:nvPr>
            <p:ph idx="1"/>
          </p:nvPr>
        </p:nvSpPr>
        <p:spPr/>
        <p:txBody>
          <a:bodyPr>
            <a:normAutofit/>
          </a:bodyPr>
          <a:lstStyle/>
          <a:p>
            <a:pPr marL="342900" indent="-342900">
              <a:buAutoNum type="arabicParenR"/>
            </a:pPr>
            <a:r>
              <a:rPr lang="en-US" sz="5400" dirty="0">
                <a:latin typeface="TH SarabunPSK" panose="020B0500040200020003" pitchFamily="34" charset="-34"/>
                <a:cs typeface="TH SarabunPSK" panose="020B0500040200020003" pitchFamily="34" charset="-34"/>
              </a:rPr>
              <a:t>Look and listen</a:t>
            </a:r>
          </a:p>
          <a:p>
            <a:pPr marL="342900" indent="-342900">
              <a:buAutoNum type="arabicParenR"/>
            </a:pPr>
            <a:r>
              <a:rPr lang="en-US" sz="5400" dirty="0">
                <a:latin typeface="TH SarabunPSK" panose="020B0500040200020003" pitchFamily="34" charset="-34"/>
                <a:cs typeface="TH SarabunPSK" panose="020B0500040200020003" pitchFamily="34" charset="-34"/>
              </a:rPr>
              <a:t>Hands up, hands down </a:t>
            </a:r>
          </a:p>
          <a:p>
            <a:pPr marL="342900" indent="-342900">
              <a:buAutoNum type="arabicParenR"/>
            </a:pPr>
            <a:r>
              <a:rPr lang="en-US" sz="5400" dirty="0">
                <a:latin typeface="TH SarabunPSK" panose="020B0500040200020003" pitchFamily="34" charset="-34"/>
                <a:cs typeface="TH SarabunPSK" panose="020B0500040200020003" pitchFamily="34" charset="-34"/>
              </a:rPr>
              <a:t>Stay on topic, keep it short</a:t>
            </a:r>
          </a:p>
        </p:txBody>
      </p:sp>
    </p:spTree>
    <p:extLst>
      <p:ext uri="{BB962C8B-B14F-4D97-AF65-F5344CB8AC3E}">
        <p14:creationId xmlns:p14="http://schemas.microsoft.com/office/powerpoint/2010/main" val="2866483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40DF5C4-CC87-764D-B75A-A972BF66088A}"/>
              </a:ext>
            </a:extLst>
          </p:cNvPr>
          <p:cNvSpPr>
            <a:spLocks noGrp="1"/>
          </p:cNvSpPr>
          <p:nvPr>
            <p:ph type="title"/>
          </p:nvPr>
        </p:nvSpPr>
        <p:spPr/>
        <p:txBody>
          <a:bodyPr>
            <a:normAutofit/>
          </a:bodyPr>
          <a:lstStyle/>
          <a:p>
            <a:r>
              <a:rPr lang="en-US" sz="6000" dirty="0">
                <a:latin typeface="TH SarabunPSK" panose="020B0500040200020003" pitchFamily="34" charset="-34"/>
                <a:cs typeface="TH SarabunPSK" panose="020B0500040200020003" pitchFamily="34" charset="-34"/>
              </a:rPr>
              <a:t>Look and Listen </a:t>
            </a:r>
          </a:p>
        </p:txBody>
      </p:sp>
      <p:sp>
        <p:nvSpPr>
          <p:cNvPr id="5" name="Text Placeholder 4">
            <a:extLst>
              <a:ext uri="{FF2B5EF4-FFF2-40B4-BE49-F238E27FC236}">
                <a16:creationId xmlns:a16="http://schemas.microsoft.com/office/drawing/2014/main" id="{F8450F1F-E26D-9045-813D-4B06FE906697}"/>
              </a:ext>
            </a:extLst>
          </p:cNvPr>
          <p:cNvSpPr>
            <a:spLocks noGrp="1"/>
          </p:cNvSpPr>
          <p:nvPr>
            <p:ph type="body" idx="1"/>
          </p:nvPr>
        </p:nvSpPr>
        <p:spPr>
          <a:xfrm>
            <a:off x="3344216" y="1209977"/>
            <a:ext cx="5490223" cy="597558"/>
          </a:xfrm>
        </p:spPr>
        <p:txBody>
          <a:bodyPr>
            <a:noAutofit/>
          </a:bodyPr>
          <a:lstStyle/>
          <a:p>
            <a:r>
              <a:rPr lang="en-US" sz="3600" dirty="0"/>
              <a:t>1</a:t>
            </a:r>
          </a:p>
        </p:txBody>
      </p:sp>
    </p:spTree>
    <p:extLst>
      <p:ext uri="{BB962C8B-B14F-4D97-AF65-F5344CB8AC3E}">
        <p14:creationId xmlns:p14="http://schemas.microsoft.com/office/powerpoint/2010/main" val="583101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40DF5C4-CC87-764D-B75A-A972BF66088A}"/>
              </a:ext>
            </a:extLst>
          </p:cNvPr>
          <p:cNvSpPr>
            <a:spLocks noGrp="1"/>
          </p:cNvSpPr>
          <p:nvPr>
            <p:ph type="title"/>
          </p:nvPr>
        </p:nvSpPr>
        <p:spPr/>
        <p:txBody>
          <a:bodyPr>
            <a:normAutofit/>
          </a:bodyPr>
          <a:lstStyle/>
          <a:p>
            <a:r>
              <a:rPr lang="en-US" sz="6000" dirty="0">
                <a:latin typeface="TH SarabunPSK" panose="020B0500040200020003" pitchFamily="34" charset="-34"/>
                <a:cs typeface="TH SarabunPSK" panose="020B0500040200020003" pitchFamily="34" charset="-34"/>
              </a:rPr>
              <a:t>Hands up, hands down </a:t>
            </a:r>
          </a:p>
        </p:txBody>
      </p:sp>
      <p:sp>
        <p:nvSpPr>
          <p:cNvPr id="5" name="Text Placeholder 4">
            <a:extLst>
              <a:ext uri="{FF2B5EF4-FFF2-40B4-BE49-F238E27FC236}">
                <a16:creationId xmlns:a16="http://schemas.microsoft.com/office/drawing/2014/main" id="{F8450F1F-E26D-9045-813D-4B06FE906697}"/>
              </a:ext>
            </a:extLst>
          </p:cNvPr>
          <p:cNvSpPr>
            <a:spLocks noGrp="1"/>
          </p:cNvSpPr>
          <p:nvPr>
            <p:ph type="body" idx="1"/>
          </p:nvPr>
        </p:nvSpPr>
        <p:spPr>
          <a:xfrm>
            <a:off x="3344215" y="1233376"/>
            <a:ext cx="5490223" cy="510363"/>
          </a:xfrm>
        </p:spPr>
        <p:txBody>
          <a:bodyPr>
            <a:noAutofit/>
          </a:bodyPr>
          <a:lstStyle/>
          <a:p>
            <a:r>
              <a:rPr lang="en-US" sz="3600" dirty="0"/>
              <a:t>2</a:t>
            </a:r>
          </a:p>
        </p:txBody>
      </p:sp>
    </p:spTree>
    <p:extLst>
      <p:ext uri="{BB962C8B-B14F-4D97-AF65-F5344CB8AC3E}">
        <p14:creationId xmlns:p14="http://schemas.microsoft.com/office/powerpoint/2010/main" val="4067548313"/>
      </p:ext>
    </p:extLst>
  </p:cSld>
  <p:clrMapOvr>
    <a:masterClrMapping/>
  </p:clrMapOvr>
</p:sld>
</file>

<file path=ppt/theme/theme1.xml><?xml version="1.0" encoding="utf-8"?>
<a:theme xmlns:a="http://schemas.openxmlformats.org/drawingml/2006/main" name="Atla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{F8720E6E-9DEB-044D-B5D1-0505E9518578}tf16401369</Template>
  <TotalTime>65</TotalTime>
  <Words>1761</Words>
  <Application>Microsoft Macintosh PowerPoint</Application>
  <PresentationFormat>Widescreen</PresentationFormat>
  <Paragraphs>192</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Calibri</vt:lpstr>
      <vt:lpstr>Calibri Light</vt:lpstr>
      <vt:lpstr>Rockwell</vt:lpstr>
      <vt:lpstr>TH SarabunPSK</vt:lpstr>
      <vt:lpstr>Wingdings</vt:lpstr>
      <vt:lpstr>Atlas</vt:lpstr>
      <vt:lpstr>Participation  and the  Discussion Skill</vt:lpstr>
      <vt:lpstr>What is a Community? </vt:lpstr>
      <vt:lpstr>Safety and Comfort</vt:lpstr>
      <vt:lpstr>Whole Group Participation</vt:lpstr>
      <vt:lpstr>Whole Class Non-Verbal Participation</vt:lpstr>
      <vt:lpstr>Whole Class Verbal Participation </vt:lpstr>
      <vt:lpstr>Discussion Skill</vt:lpstr>
      <vt:lpstr>Look and Listen </vt:lpstr>
      <vt:lpstr>Hands up, hands down </vt:lpstr>
      <vt:lpstr>Stay on topic,  keep it short</vt:lpstr>
      <vt:lpstr>The Option to Pass</vt:lpstr>
      <vt:lpstr>Rules </vt:lpstr>
      <vt:lpstr>Discussion Skill</vt:lpstr>
      <vt:lpstr>Lets Practice!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Participation  and the  Discussion Skill</dc:title>
  <dc:creator>Karissa Lookingbill</dc:creator>
  <cp:lastModifiedBy>Karissa Lookingbill</cp:lastModifiedBy>
  <cp:revision>7</cp:revision>
  <dcterms:created xsi:type="dcterms:W3CDTF">2019-01-23T15:03:19Z</dcterms:created>
  <dcterms:modified xsi:type="dcterms:W3CDTF">2019-01-23T16:08:48Z</dcterms:modified>
</cp:coreProperties>
</file>