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AR DELANEY" panose="020B0604020202020204" charset="0"/>
      <p:regular r:id="rId4"/>
    </p:embeddedFont>
    <p:embeddedFont>
      <p:font typeface="Cambria Math" panose="02040503050406030204" pitchFamily="18" charset="0"/>
      <p:regular r:id="rId5"/>
    </p:embeddedFont>
    <p:embeddedFont>
      <p:font typeface="Cedarville Cursive" panose="020B0604020202020204" charset="0"/>
      <p:regular r:id="rId6"/>
    </p:embeddedFont>
    <p:embeddedFont>
      <p:font typeface="Handlee" panose="020B0604020202020204" charset="0"/>
      <p:regular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6a4c819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6a4c819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18" Type="http://schemas.openxmlformats.org/officeDocument/2006/relationships/hyperlink" Target="https://eisd-my.sharepoint.com/:f:/g/personal/rachel_rivera_eisd_net/EkDGBMlzLeZGmFo3tlZ8yG0Bv7_p1CQih3dopeLU83x2Fw?e=mCMsUF" TargetMode="External"/><Relationship Id="rId3" Type="http://schemas.openxmlformats.org/officeDocument/2006/relationships/image" Target="../media/image1.jpg"/><Relationship Id="rId21" Type="http://schemas.openxmlformats.org/officeDocument/2006/relationships/hyperlink" Target="https://student.desmos.com/" TargetMode="External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hyperlink" Target="https://www.instagram.com/rivera.geometry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1000" y="0"/>
            <a:ext cx="5587351" cy="4184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3"/>
          <p:cNvCxnSpPr/>
          <p:nvPr/>
        </p:nvCxnSpPr>
        <p:spPr>
          <a:xfrm>
            <a:off x="6331300" y="261525"/>
            <a:ext cx="32400" cy="284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13"/>
          <p:cNvSpPr txBox="1"/>
          <p:nvPr/>
        </p:nvSpPr>
        <p:spPr>
          <a:xfrm>
            <a:off x="4495025" y="457650"/>
            <a:ext cx="19614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darville Cursive"/>
                <a:ea typeface="Cedarville Cursive"/>
                <a:cs typeface="Cedarville Cursive"/>
                <a:sym typeface="Cedarville Cursive"/>
              </a:rPr>
              <a:t>Agenda:</a:t>
            </a:r>
            <a:r>
              <a:rPr lang="en">
                <a:latin typeface="Cedarville Cursive"/>
                <a:ea typeface="Cedarville Cursive"/>
                <a:cs typeface="Cedarville Cursive"/>
                <a:sym typeface="Cedarville Cursive"/>
              </a:rPr>
              <a:t> </a:t>
            </a:r>
            <a:endParaRPr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331300" y="185250"/>
            <a:ext cx="21684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Handlee"/>
                <a:ea typeface="Handlee"/>
                <a:cs typeface="Handlee"/>
                <a:sym typeface="Handlee"/>
              </a:rPr>
              <a:t>Date:</a:t>
            </a:r>
            <a:r>
              <a:rPr lang="en"/>
              <a:t> </a:t>
            </a:r>
            <a:endParaRPr/>
          </a:p>
        </p:txBody>
      </p:sp>
      <p:cxnSp>
        <p:nvCxnSpPr>
          <p:cNvPr id="59" name="Google Shape;59;p13"/>
          <p:cNvCxnSpPr/>
          <p:nvPr/>
        </p:nvCxnSpPr>
        <p:spPr>
          <a:xfrm rot="10800000">
            <a:off x="6342125" y="577550"/>
            <a:ext cx="26154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13"/>
          <p:cNvSpPr txBox="1"/>
          <p:nvPr/>
        </p:nvSpPr>
        <p:spPr>
          <a:xfrm rot="-1986">
            <a:off x="4173567" y="261983"/>
            <a:ext cx="1558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andlee"/>
                <a:ea typeface="Handlee"/>
                <a:cs typeface="Handlee"/>
                <a:sym typeface="Handlee"/>
              </a:rPr>
              <a:t>TODAY’S</a:t>
            </a:r>
            <a:endParaRPr sz="1800" b="1"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287700" y="636400"/>
            <a:ext cx="7956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chemeClr val="bg1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Know: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dk1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331300" y="1442625"/>
            <a:ext cx="15582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bg1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Understand:</a:t>
            </a:r>
            <a:endParaRPr sz="1700" dirty="0">
              <a:solidFill>
                <a:schemeClr val="bg1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331300" y="2248850"/>
            <a:ext cx="15582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bg1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Be Able To:</a:t>
            </a:r>
            <a:endParaRPr sz="1700" dirty="0">
              <a:solidFill>
                <a:schemeClr val="bg1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0600" y="-507137"/>
            <a:ext cx="3580050" cy="129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0600" y="2591800"/>
            <a:ext cx="3580050" cy="129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5075" y="2591800"/>
            <a:ext cx="3019050" cy="129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5075" y="-507137"/>
            <a:ext cx="3251850" cy="129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585525" y="1037636"/>
            <a:ext cx="3094825" cy="129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7424075" y="938798"/>
            <a:ext cx="3094825" cy="129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88" y="76469"/>
            <a:ext cx="3654475" cy="19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7">
            <a:alphaModFix/>
          </a:blip>
          <a:srcRect l="31380" t="13217" r="31679" b="8388"/>
          <a:stretch/>
        </p:blipFill>
        <p:spPr>
          <a:xfrm>
            <a:off x="427440" y="413665"/>
            <a:ext cx="897272" cy="1291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 rotWithShape="1">
          <a:blip r:embed="rId7">
            <a:alphaModFix/>
          </a:blip>
          <a:srcRect l="31380" t="13217" r="31679" b="8388"/>
          <a:stretch/>
        </p:blipFill>
        <p:spPr>
          <a:xfrm>
            <a:off x="1477597" y="413665"/>
            <a:ext cx="897272" cy="1291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7">
            <a:alphaModFix/>
          </a:blip>
          <a:srcRect l="31380" t="13217" r="31679" b="8388"/>
          <a:stretch/>
        </p:blipFill>
        <p:spPr>
          <a:xfrm>
            <a:off x="2496382" y="415392"/>
            <a:ext cx="897272" cy="1291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D868D1-673B-4C35-A56F-61911A2AEB7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75459"/>
          <a:stretch/>
        </p:blipFill>
        <p:spPr>
          <a:xfrm>
            <a:off x="-10326" y="3881213"/>
            <a:ext cx="9154326" cy="1262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52C825-BC3E-4FE9-9209-A4735CD3904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2262"/>
          <a:stretch/>
        </p:blipFill>
        <p:spPr>
          <a:xfrm>
            <a:off x="-10326" y="3849484"/>
            <a:ext cx="9165475" cy="1294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F0DBF6-253F-492A-8F66-6F7CF17D164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2531"/>
          <a:stretch/>
        </p:blipFill>
        <p:spPr>
          <a:xfrm>
            <a:off x="1619691" y="2189215"/>
            <a:ext cx="2857143" cy="1927694"/>
          </a:xfrm>
          <a:prstGeom prst="rect">
            <a:avLst/>
          </a:prstGeom>
        </p:spPr>
      </p:pic>
      <p:pic>
        <p:nvPicPr>
          <p:cNvPr id="71" name="Google Shape;7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34839" y="2562906"/>
            <a:ext cx="3960975" cy="39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D77E16-DFE2-4A15-B4F4-A7C7D45FF0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28468" y="2062220"/>
            <a:ext cx="2857143" cy="2857143"/>
          </a:xfrm>
          <a:prstGeom prst="rect">
            <a:avLst/>
          </a:prstGeom>
        </p:spPr>
      </p:pic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9103A9C1-B1CC-4768-8A57-0442AE509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49" y="1862618"/>
            <a:ext cx="3094826" cy="309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Google Shape;70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400607" y="3192195"/>
            <a:ext cx="546741" cy="4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67D93B-C8E1-4A6B-B75B-940C55BDA3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78955" y="1946917"/>
            <a:ext cx="1231978" cy="12319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D65BF4-3FDF-432B-8181-804F090463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01969" y="348230"/>
            <a:ext cx="1471527" cy="147152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1C171A6-95EE-4FA2-B4AA-6620C8C7EFD9}"/>
              </a:ext>
            </a:extLst>
          </p:cNvPr>
          <p:cNvSpPr txBox="1"/>
          <p:nvPr/>
        </p:nvSpPr>
        <p:spPr>
          <a:xfrm>
            <a:off x="6383126" y="1552132"/>
            <a:ext cx="245612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 DELANEY" panose="02000000000000000000" pitchFamily="2" charset="0"/>
              </a:rPr>
              <a:t>W</a:t>
            </a:r>
            <a:r>
              <a:rPr lang="en-US" sz="3600" dirty="0">
                <a:solidFill>
                  <a:srgbClr val="92D050"/>
                </a:solidFill>
                <a:latin typeface="AR DELANEY" panose="02000000000000000000" pitchFamily="2" charset="0"/>
              </a:rPr>
              <a:t>E</a:t>
            </a:r>
            <a:r>
              <a:rPr lang="en-US" sz="3600" dirty="0">
                <a:solidFill>
                  <a:srgbClr val="C00000"/>
                </a:solidFill>
                <a:latin typeface="AR DELANEY" panose="02000000000000000000" pitchFamily="2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AR DELANEY" panose="02000000000000000000" pitchFamily="2" charset="0"/>
              </a:rPr>
              <a:t>C</a:t>
            </a:r>
            <a:r>
              <a:rPr lang="en-US" sz="3600" dirty="0">
                <a:solidFill>
                  <a:srgbClr val="92D050"/>
                </a:solidFill>
                <a:latin typeface="AR DELANEY" panose="02000000000000000000" pitchFamily="2" charset="0"/>
              </a:rPr>
              <a:t>O</a:t>
            </a:r>
            <a:r>
              <a:rPr lang="en-US" sz="3600" dirty="0">
                <a:solidFill>
                  <a:srgbClr val="C00000"/>
                </a:solidFill>
                <a:latin typeface="AR DELANEY" panose="02000000000000000000" pitchFamily="2" charset="0"/>
              </a:rPr>
              <a:t>M</a:t>
            </a:r>
            <a:r>
              <a:rPr lang="en-US" sz="3600" dirty="0">
                <a:solidFill>
                  <a:srgbClr val="0070C0"/>
                </a:solidFill>
                <a:latin typeface="AR DELANEY" panose="02000000000000000000" pitchFamily="2" charset="0"/>
              </a:rPr>
              <a:t>E</a:t>
            </a:r>
          </a:p>
          <a:p>
            <a:pPr algn="ctr"/>
            <a:r>
              <a:rPr lang="en-US" sz="3600" dirty="0">
                <a:solidFill>
                  <a:srgbClr val="92D050"/>
                </a:solidFill>
                <a:latin typeface="AR DELANEY" panose="02000000000000000000" pitchFamily="2" charset="0"/>
              </a:rPr>
              <a:t>B</a:t>
            </a:r>
            <a:r>
              <a:rPr lang="en-US" sz="3600" dirty="0">
                <a:solidFill>
                  <a:srgbClr val="C00000"/>
                </a:solidFill>
                <a:latin typeface="AR DELANEY" panose="02000000000000000000" pitchFamily="2" charset="0"/>
              </a:rPr>
              <a:t>A</a:t>
            </a:r>
            <a:r>
              <a:rPr lang="en-US" sz="3600" dirty="0">
                <a:solidFill>
                  <a:srgbClr val="0070C0"/>
                </a:solidFill>
                <a:latin typeface="AR DELANEY" panose="02000000000000000000" pitchFamily="2" charset="0"/>
              </a:rPr>
              <a:t>C</a:t>
            </a:r>
            <a:r>
              <a:rPr lang="en-US" sz="3600" dirty="0">
                <a:solidFill>
                  <a:srgbClr val="92D050"/>
                </a:solidFill>
                <a:latin typeface="AR DELANEY" panose="02000000000000000000" pitchFamily="2" charset="0"/>
              </a:rPr>
              <a:t>K</a:t>
            </a:r>
            <a:r>
              <a:rPr lang="en-US" sz="3600" dirty="0">
                <a:solidFill>
                  <a:srgbClr val="0070C0"/>
                </a:solidFill>
                <a:latin typeface="AR DELANEY" panose="02000000000000000000" pitchFamily="2" charset="0"/>
              </a:rPr>
              <a:t>!</a:t>
            </a:r>
          </a:p>
          <a:p>
            <a:pPr algn="ctr"/>
            <a:endParaRPr lang="en-US" sz="1300" dirty="0">
              <a:solidFill>
                <a:srgbClr val="FF0000"/>
              </a:solidFill>
            </a:endParaRPr>
          </a:p>
          <a:p>
            <a:pPr algn="ctr"/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DB6AC9-9A6C-441B-B5EF-033EF7BA97C1}"/>
              </a:ext>
            </a:extLst>
          </p:cNvPr>
          <p:cNvSpPr txBox="1"/>
          <p:nvPr/>
        </p:nvSpPr>
        <p:spPr>
          <a:xfrm>
            <a:off x="7054518" y="243159"/>
            <a:ext cx="723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Aug 17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: Folded Corner 25">
            <a:extLst>
              <a:ext uri="{FF2B5EF4-FFF2-40B4-BE49-F238E27FC236}">
                <a16:creationId xmlns:a16="http://schemas.microsoft.com/office/drawing/2014/main" id="{ABF2CAC4-C577-4FA7-A827-3E0BF12F66D9}"/>
              </a:ext>
            </a:extLst>
          </p:cNvPr>
          <p:cNvSpPr/>
          <p:nvPr/>
        </p:nvSpPr>
        <p:spPr>
          <a:xfrm rot="10800000">
            <a:off x="444174" y="438701"/>
            <a:ext cx="877778" cy="1250189"/>
          </a:xfrm>
          <a:prstGeom prst="foldedCorner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7AFB73-6613-49CB-9BCB-52D67D1F656C}"/>
              </a:ext>
            </a:extLst>
          </p:cNvPr>
          <p:cNvSpPr txBox="1"/>
          <p:nvPr/>
        </p:nvSpPr>
        <p:spPr>
          <a:xfrm>
            <a:off x="4498491" y="896218"/>
            <a:ext cx="143661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Routines/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Procedures</a:t>
            </a:r>
          </a:p>
          <a:p>
            <a:pPr algn="ctr"/>
            <a:endParaRPr lang="en-US" sz="2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US" sz="13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US" sz="13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C1AF73-D42D-4DB9-A9D9-6F502664202F}"/>
              </a:ext>
            </a:extLst>
          </p:cNvPr>
          <p:cNvSpPr txBox="1"/>
          <p:nvPr/>
        </p:nvSpPr>
        <p:spPr>
          <a:xfrm>
            <a:off x="4240921" y="2251346"/>
            <a:ext cx="194155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Pre-Assessment</a:t>
            </a:r>
          </a:p>
          <a:p>
            <a:pPr algn="ctr"/>
            <a:endParaRPr lang="en-US" sz="2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US" sz="13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US" sz="13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B82D620-A92A-428C-BE10-D42A181025BC}"/>
              </a:ext>
            </a:extLst>
          </p:cNvPr>
          <p:cNvSpPr txBox="1"/>
          <p:nvPr/>
        </p:nvSpPr>
        <p:spPr>
          <a:xfrm>
            <a:off x="4578924" y="1712410"/>
            <a:ext cx="12811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Task Card</a:t>
            </a:r>
          </a:p>
          <a:p>
            <a:pPr algn="ctr"/>
            <a:endParaRPr lang="en-US" sz="2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US" sz="13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US" sz="13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EC4DEB2-4299-4B8F-99A5-CCA0BFCD012A}"/>
              </a:ext>
            </a:extLst>
          </p:cNvPr>
          <p:cNvSpPr txBox="1"/>
          <p:nvPr/>
        </p:nvSpPr>
        <p:spPr>
          <a:xfrm>
            <a:off x="6596731" y="778190"/>
            <a:ext cx="118654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Mrs. Rivera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Geometry</a:t>
            </a:r>
          </a:p>
          <a:p>
            <a:pPr algn="ctr"/>
            <a:endParaRPr lang="en-US" sz="16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US" sz="13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US" sz="13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8C3BB0-27B3-44B2-8DCE-665E79B0FDA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38412" y="337650"/>
            <a:ext cx="1506990" cy="15069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2C356DF-481F-4E61-8160-090F7C0FFF53}"/>
              </a:ext>
            </a:extLst>
          </p:cNvPr>
          <p:cNvSpPr txBox="1"/>
          <p:nvPr/>
        </p:nvSpPr>
        <p:spPr>
          <a:xfrm>
            <a:off x="354175" y="561761"/>
            <a:ext cx="103906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FF0000"/>
                </a:solidFill>
                <a:hlinkClick r:id="rId18"/>
              </a:rPr>
              <a:t>Virtual</a:t>
            </a:r>
          </a:p>
          <a:p>
            <a:pPr algn="ctr"/>
            <a:r>
              <a:rPr lang="en-US" sz="1300" dirty="0">
                <a:solidFill>
                  <a:srgbClr val="FF0000"/>
                </a:solidFill>
                <a:hlinkClick r:id="rId18"/>
              </a:rPr>
              <a:t>Routines</a:t>
            </a:r>
          </a:p>
          <a:p>
            <a:pPr algn="ctr"/>
            <a:r>
              <a:rPr lang="en-US" sz="1300" dirty="0">
                <a:solidFill>
                  <a:srgbClr val="FF0000"/>
                </a:solidFill>
                <a:hlinkClick r:id="rId18"/>
              </a:rPr>
              <a:t>&amp;</a:t>
            </a:r>
          </a:p>
          <a:p>
            <a:pPr algn="ctr"/>
            <a:r>
              <a:rPr lang="en-US" sz="1300" dirty="0">
                <a:solidFill>
                  <a:srgbClr val="FF0000"/>
                </a:solidFill>
                <a:hlinkClick r:id="rId18"/>
              </a:rPr>
              <a:t>Procedures</a:t>
            </a:r>
            <a:endParaRPr lang="en-US" sz="1300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4626872-0FF3-48D0-A88D-A4280AA57001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0311" t="30008" r="27957" b="30387"/>
          <a:stretch/>
        </p:blipFill>
        <p:spPr>
          <a:xfrm>
            <a:off x="757861" y="1374601"/>
            <a:ext cx="374135" cy="3550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9171B19-D94A-403C-87DE-E9B7E18847D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9472" y="2031245"/>
            <a:ext cx="1316306" cy="1316306"/>
          </a:xfrm>
          <a:prstGeom prst="rect">
            <a:avLst/>
          </a:prstGeom>
        </p:spPr>
      </p:pic>
      <p:pic>
        <p:nvPicPr>
          <p:cNvPr id="30" name="Picture 29">
            <a:hlinkClick r:id="rId21"/>
            <a:extLst>
              <a:ext uri="{FF2B5EF4-FFF2-40B4-BE49-F238E27FC236}">
                <a16:creationId xmlns:a16="http://schemas.microsoft.com/office/drawing/2014/main" id="{5E5B1294-55BB-46B5-8DED-0A490B0DB8D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70170">
            <a:off x="1164693" y="2352405"/>
            <a:ext cx="725182" cy="497231"/>
          </a:xfrm>
          <a:prstGeom prst="rect">
            <a:avLst/>
          </a:prstGeom>
        </p:spPr>
      </p:pic>
      <p:pic>
        <p:nvPicPr>
          <p:cNvPr id="32" name="Picture 31">
            <a:hlinkClick r:id="rId23"/>
            <a:extLst>
              <a:ext uri="{FF2B5EF4-FFF2-40B4-BE49-F238E27FC236}">
                <a16:creationId xmlns:a16="http://schemas.microsoft.com/office/drawing/2014/main" id="{5908A357-07F2-428A-A8F7-36AC93F90A7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95527" y="756541"/>
            <a:ext cx="577549" cy="57754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6D38014-CE11-4F65-B672-589C858AF91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99745" y="2263228"/>
            <a:ext cx="863640" cy="863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32</Words>
  <Application>Microsoft Office PowerPoint</Application>
  <PresentationFormat>On-screen Show (16:9)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Handlee</vt:lpstr>
      <vt:lpstr>AR DELANEY</vt:lpstr>
      <vt:lpstr>Cedarville Cursive</vt:lpstr>
      <vt:lpstr>Cambria Math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</dc:creator>
  <cp:lastModifiedBy>Rivera, Rachel</cp:lastModifiedBy>
  <cp:revision>13</cp:revision>
  <dcterms:modified xsi:type="dcterms:W3CDTF">2020-08-12T19:47:17Z</dcterms:modified>
</cp:coreProperties>
</file>