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296400"/>
  <p:embeddedFontLst>
    <p:embeddedFont>
      <p:font typeface="Arial Black" panose="020B0604020202020204" pitchFamily="34" charset="0"/>
      <p:regular r:id="rId50"/>
      <p:bold r:id="rId51"/>
    </p:embeddedFont>
    <p:embeddedFont>
      <p:font typeface="Calibri" panose="020F0502020204030204" pitchFamily="34" charset="0"/>
      <p:regular r:id="rId52"/>
      <p:bold r:id="rId53"/>
      <p:italic r:id="rId54"/>
      <p:boldItalic r:id="rId55"/>
    </p:embeddedFont>
    <p:embeddedFont>
      <p:font typeface="Meddon" panose="02000000000000000000" pitchFamily="2" charset="77"/>
      <p:regular r:id="rId56"/>
    </p:embeddedFont>
    <p:embeddedFont>
      <p:font typeface="Noto Sans Symbols" pitchFamily="2"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gQcAoJQBUw21NG7tQFdf/0kmdG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6513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2971800" cy="4651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1: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3100"/>
              <a:buNone/>
            </a:pPr>
            <a:r>
              <a:rPr lang="en-US" sz="1600"/>
              <a:t>Teaches students </a:t>
            </a:r>
            <a:r>
              <a:rPr lang="en-US" sz="1200"/>
              <a:t>how to translate information into their own words</a:t>
            </a:r>
            <a:endParaRPr sz="300"/>
          </a:p>
          <a:p>
            <a:pPr marL="0" lvl="1" indent="0" algn="l" rtl="0">
              <a:lnSpc>
                <a:spcPct val="80000"/>
              </a:lnSpc>
              <a:spcBef>
                <a:spcPts val="0"/>
              </a:spcBef>
              <a:spcAft>
                <a:spcPts val="0"/>
              </a:spcAft>
              <a:buSzPts val="2700"/>
              <a:buNone/>
            </a:pPr>
            <a:r>
              <a:rPr lang="en-US" sz="1200"/>
              <a:t>strategies for finding the main idea and details of each paragraph</a:t>
            </a:r>
            <a:endParaRPr sz="300"/>
          </a:p>
          <a:p>
            <a:pPr marL="0" lvl="1" indent="0" algn="l" rtl="0">
              <a:lnSpc>
                <a:spcPct val="80000"/>
              </a:lnSpc>
              <a:spcBef>
                <a:spcPts val="0"/>
              </a:spcBef>
              <a:spcAft>
                <a:spcPts val="0"/>
              </a:spcAft>
              <a:buSzPts val="2700"/>
              <a:buNone/>
            </a:pPr>
            <a:r>
              <a:rPr lang="en-US" sz="1200"/>
              <a:t>to generalize these strategies to standardized tests</a:t>
            </a:r>
            <a:endParaRPr sz="1200"/>
          </a:p>
          <a:p>
            <a:pPr marL="0" lvl="1" indent="0" algn="l" rtl="0">
              <a:lnSpc>
                <a:spcPct val="80000"/>
              </a:lnSpc>
              <a:spcBef>
                <a:spcPts val="0"/>
              </a:spcBef>
              <a:spcAft>
                <a:spcPts val="0"/>
              </a:spcAft>
              <a:buSzPts val="2700"/>
              <a:buNone/>
            </a:pPr>
            <a:endParaRPr sz="1200"/>
          </a:p>
          <a:p>
            <a:pPr marL="0" lvl="1" indent="0" algn="l" rtl="0">
              <a:lnSpc>
                <a:spcPct val="80000"/>
              </a:lnSpc>
              <a:spcBef>
                <a:spcPts val="0"/>
              </a:spcBef>
              <a:spcAft>
                <a:spcPts val="0"/>
              </a:spcAft>
              <a:buSzPts val="2700"/>
              <a:buNone/>
            </a:pPr>
            <a:r>
              <a:rPr lang="en-US" sz="1200"/>
              <a:t>Take a moment to look at the table of contents of the student manual. Jim Knight and his team at the University of Kansas were very intentional about the passages they gathered for each lesson. They’re all on about the 5th grade level. If your students are above or below this reading level you can find an appropriate replacement passage at the level of your students.</a:t>
            </a:r>
            <a:endParaRPr sz="1200"/>
          </a:p>
          <a:p>
            <a:pPr marL="0" lvl="1" indent="0" algn="l" rtl="0">
              <a:lnSpc>
                <a:spcPct val="80000"/>
              </a:lnSpc>
              <a:spcBef>
                <a:spcPts val="0"/>
              </a:spcBef>
              <a:spcAft>
                <a:spcPts val="0"/>
              </a:spcAft>
              <a:buSzPts val="2700"/>
              <a:buNone/>
            </a:pPr>
            <a:endParaRPr sz="1200"/>
          </a:p>
          <a:p>
            <a:pPr marL="0" lvl="1" indent="0" algn="l" rtl="0">
              <a:lnSpc>
                <a:spcPct val="80000"/>
              </a:lnSpc>
              <a:spcBef>
                <a:spcPts val="0"/>
              </a:spcBef>
              <a:spcAft>
                <a:spcPts val="0"/>
              </a:spcAft>
              <a:buSzPts val="2700"/>
              <a:buNone/>
            </a:pPr>
            <a:r>
              <a:rPr lang="en-US" sz="1200"/>
              <a:t>Go through the contents and show how each lesson builds on the next.</a:t>
            </a:r>
            <a:endParaRPr sz="1200"/>
          </a:p>
          <a:p>
            <a:pPr marL="0" lvl="0" indent="0" algn="l" rtl="0">
              <a:lnSpc>
                <a:spcPct val="100000"/>
              </a:lnSpc>
              <a:spcBef>
                <a:spcPts val="0"/>
              </a:spcBef>
              <a:spcAft>
                <a:spcPts val="0"/>
              </a:spcAft>
              <a:buSzPts val="1400"/>
              <a:buNone/>
            </a:pPr>
            <a:endParaRPr sz="1200"/>
          </a:p>
        </p:txBody>
      </p:sp>
      <p:sp>
        <p:nvSpPr>
          <p:cNvPr id="107" name="Google Shape;107;p1: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6: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1" name="Google Shape;171;p46: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200">
                <a:solidFill>
                  <a:schemeClr val="dk1"/>
                </a:solidFill>
              </a:rPr>
              <a:t>Keli</a:t>
            </a:r>
            <a:endParaRPr sz="1200">
              <a:solidFill>
                <a:schemeClr val="dk1"/>
              </a:solidFill>
            </a:endParaRPr>
          </a:p>
          <a:p>
            <a:pPr marL="0" lvl="0" indent="0" algn="l" rtl="0">
              <a:lnSpc>
                <a:spcPct val="100000"/>
              </a:lnSpc>
              <a:spcBef>
                <a:spcPts val="0"/>
              </a:spcBef>
              <a:spcAft>
                <a:spcPts val="0"/>
              </a:spcAft>
              <a:buSzPts val="1800"/>
              <a:buNone/>
            </a:pPr>
            <a:endParaRPr sz="1200">
              <a:solidFill>
                <a:schemeClr val="dk1"/>
              </a:solidFill>
            </a:endParaRPr>
          </a:p>
        </p:txBody>
      </p:sp>
      <p:sp>
        <p:nvSpPr>
          <p:cNvPr id="172" name="Google Shape;172;p46: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7: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8" name="Google Shape;178;p47: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200">
                <a:solidFill>
                  <a:schemeClr val="dk1"/>
                </a:solidFill>
              </a:rPr>
              <a:t>Keli</a:t>
            </a:r>
            <a:endParaRPr sz="1200">
              <a:solidFill>
                <a:schemeClr val="dk1"/>
              </a:solidFill>
            </a:endParaRPr>
          </a:p>
          <a:p>
            <a:pPr marL="0" lvl="0" indent="0" algn="l" rtl="0">
              <a:lnSpc>
                <a:spcPct val="100000"/>
              </a:lnSpc>
              <a:spcBef>
                <a:spcPts val="0"/>
              </a:spcBef>
              <a:spcAft>
                <a:spcPts val="0"/>
              </a:spcAft>
              <a:buSzPts val="1800"/>
              <a:buNone/>
            </a:pPr>
            <a:endParaRPr sz="1200">
              <a:solidFill>
                <a:schemeClr val="dk1"/>
              </a:solidFill>
            </a:endParaRPr>
          </a:p>
        </p:txBody>
      </p:sp>
      <p:sp>
        <p:nvSpPr>
          <p:cNvPr id="179" name="Google Shape;179;p47: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99733ec45_0_561:notes"/>
          <p:cNvSpPr>
            <a:spLocks noGrp="1" noRot="1" noChangeAspect="1"/>
          </p:cNvSpPr>
          <p:nvPr>
            <p:ph type="sldImg" idx="2"/>
          </p:nvPr>
        </p:nvSpPr>
        <p:spPr>
          <a:xfrm>
            <a:off x="11049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5" name="Google Shape;185;g2799733ec45_0_561: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200">
                <a:solidFill>
                  <a:schemeClr val="dk1"/>
                </a:solidFill>
              </a:rPr>
              <a:t>Keli</a:t>
            </a:r>
            <a:endParaRPr sz="1200">
              <a:solidFill>
                <a:schemeClr val="dk1"/>
              </a:solidFill>
            </a:endParaRPr>
          </a:p>
          <a:p>
            <a:pPr marL="0" lvl="0" indent="0" algn="l" rtl="0">
              <a:lnSpc>
                <a:spcPct val="100000"/>
              </a:lnSpc>
              <a:spcBef>
                <a:spcPts val="0"/>
              </a:spcBef>
              <a:spcAft>
                <a:spcPts val="0"/>
              </a:spcAft>
              <a:buSzPts val="1800"/>
              <a:buNone/>
            </a:pPr>
            <a:endParaRPr sz="1200"/>
          </a:p>
        </p:txBody>
      </p:sp>
      <p:sp>
        <p:nvSpPr>
          <p:cNvPr id="186" name="Google Shape;186;g2799733ec45_0_561:notes"/>
          <p:cNvSpPr txBox="1"/>
          <p:nvPr/>
        </p:nvSpPr>
        <p:spPr>
          <a:xfrm>
            <a:off x="3884612" y="8829675"/>
            <a:ext cx="29718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99733ec45_1_0:notes"/>
          <p:cNvSpPr>
            <a:spLocks noGrp="1" noRot="1" noChangeAspect="1"/>
          </p:cNvSpPr>
          <p:nvPr>
            <p:ph type="sldImg" idx="2"/>
          </p:nvPr>
        </p:nvSpPr>
        <p:spPr>
          <a:xfrm>
            <a:off x="11049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2" name="Google Shape;192;g2799733ec45_1_0: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r>
              <a:rPr lang="en-US" sz="1100"/>
              <a:t>Keli</a:t>
            </a:r>
            <a:endParaRPr sz="1100"/>
          </a:p>
        </p:txBody>
      </p:sp>
      <p:sp>
        <p:nvSpPr>
          <p:cNvPr id="193" name="Google Shape;193;g2799733ec45_1_0:notes"/>
          <p:cNvSpPr txBox="1"/>
          <p:nvPr/>
        </p:nvSpPr>
        <p:spPr>
          <a:xfrm>
            <a:off x="3884612" y="8829675"/>
            <a:ext cx="29718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199" name="Google Shape;199;p19: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00" name="Google Shape;200;p19:notes"/>
          <p:cNvSpPr txBox="1">
            <a:spLocks noGrp="1"/>
          </p:cNvSpPr>
          <p:nvPr>
            <p:ph type="body" idx="1"/>
          </p:nvPr>
        </p:nvSpPr>
        <p:spPr>
          <a:xfrm>
            <a:off x="685800" y="4416425"/>
            <a:ext cx="5486400" cy="4183062"/>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r>
              <a:rPr lang="en-US" sz="1200"/>
              <a:t>Keli</a:t>
            </a:r>
            <a:endParaRPr sz="1200">
              <a:latin typeface="Arial"/>
              <a:ea typeface="Arial"/>
              <a:cs typeface="Arial"/>
              <a:sym typeface="Arial"/>
            </a:endParaRPr>
          </a:p>
          <a:p>
            <a:pPr marL="0" lvl="0" indent="0" algn="l" rtl="0">
              <a:lnSpc>
                <a:spcPct val="100000"/>
              </a:lnSpc>
              <a:spcBef>
                <a:spcPts val="0"/>
              </a:spcBef>
              <a:spcAft>
                <a:spcPts val="0"/>
              </a:spcAft>
              <a:buSzPts val="1800"/>
              <a:buFont typeface="Arial"/>
              <a:buNone/>
            </a:pPr>
            <a:r>
              <a:rPr lang="en-US" sz="1200">
                <a:latin typeface="Arial"/>
                <a:ea typeface="Arial"/>
                <a:cs typeface="Arial"/>
                <a:sym typeface="Arial"/>
              </a:rPr>
              <a:t>Cue Card#1</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207" name="Google Shape;207;p20: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08" name="Google Shape;208;p20:notes"/>
          <p:cNvSpPr txBox="1">
            <a:spLocks noGrp="1"/>
          </p:cNvSpPr>
          <p:nvPr>
            <p:ph type="body" idx="1"/>
          </p:nvPr>
        </p:nvSpPr>
        <p:spPr>
          <a:xfrm>
            <a:off x="685800" y="4416425"/>
            <a:ext cx="5486400" cy="4183062"/>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r>
              <a:rPr lang="en-US" sz="1200"/>
              <a:t>Keli</a:t>
            </a:r>
            <a:endParaRPr sz="1200"/>
          </a:p>
          <a:p>
            <a:pPr marL="0" lvl="0" indent="0" algn="l" rtl="0">
              <a:lnSpc>
                <a:spcPct val="100000"/>
              </a:lnSpc>
              <a:spcBef>
                <a:spcPts val="0"/>
              </a:spcBef>
              <a:spcAft>
                <a:spcPts val="0"/>
              </a:spcAft>
              <a:buSzPts val="1800"/>
              <a:buFont typeface="Arial"/>
              <a:buNone/>
            </a:pPr>
            <a:r>
              <a:rPr lang="en-US" sz="1200">
                <a:latin typeface="Arial"/>
                <a:ea typeface="Arial"/>
                <a:cs typeface="Arial"/>
                <a:sym typeface="Arial"/>
              </a:rPr>
              <a:t>Cue Card #2</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216" name="Google Shape;216;p21: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17" name="Google Shape;217;p21:notes"/>
          <p:cNvSpPr txBox="1">
            <a:spLocks noGrp="1"/>
          </p:cNvSpPr>
          <p:nvPr>
            <p:ph type="body" idx="1"/>
          </p:nvPr>
        </p:nvSpPr>
        <p:spPr>
          <a:xfrm>
            <a:off x="685800" y="4416425"/>
            <a:ext cx="5486400" cy="4183062"/>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r>
              <a:rPr lang="en-US" sz="1200"/>
              <a:t>Keli</a:t>
            </a:r>
            <a:endParaRPr sz="1200"/>
          </a:p>
          <a:p>
            <a:pPr marL="0" lvl="0" indent="0" algn="l" rtl="0">
              <a:lnSpc>
                <a:spcPct val="100000"/>
              </a:lnSpc>
              <a:spcBef>
                <a:spcPts val="0"/>
              </a:spcBef>
              <a:spcAft>
                <a:spcPts val="0"/>
              </a:spcAft>
              <a:buSzPts val="1800"/>
              <a:buFont typeface="Arial"/>
              <a:buNone/>
            </a:pPr>
            <a:r>
              <a:rPr lang="en-US" sz="1200">
                <a:latin typeface="Arial"/>
                <a:ea typeface="Arial"/>
                <a:cs typeface="Arial"/>
                <a:sym typeface="Arial"/>
              </a:rPr>
              <a:t>Cue Card #3</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3" name="Google Shape;223;p22: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24" name="Google Shape;224;p22: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0" name="Google Shape;230;p15: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6" name="Google Shape;236;p16: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3" name="Google Shape;113;p2: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200"/>
              <a:t>Keli</a:t>
            </a:r>
            <a:endParaRPr sz="1200"/>
          </a:p>
        </p:txBody>
      </p:sp>
      <p:sp>
        <p:nvSpPr>
          <p:cNvPr id="114" name="Google Shape;114;p2: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2" name="Google Shape;242;p17: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8" name="Google Shape;248;p23: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endParaRPr/>
          </a:p>
        </p:txBody>
      </p:sp>
      <p:sp>
        <p:nvSpPr>
          <p:cNvPr id="249" name="Google Shape;249;p23: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4: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4" name="Google Shape;254;p24: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endParaRPr/>
          </a:p>
        </p:txBody>
      </p:sp>
      <p:sp>
        <p:nvSpPr>
          <p:cNvPr id="255" name="Google Shape;255;p24: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2" name="Google Shape;262;p25: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r>
              <a:rPr lang="en-US">
                <a:latin typeface="Arial"/>
                <a:ea typeface="Arial"/>
                <a:cs typeface="Arial"/>
                <a:sym typeface="Arial"/>
              </a:rPr>
              <a:t>Dana</a:t>
            </a:r>
            <a:endParaRPr/>
          </a:p>
          <a:p>
            <a:pPr marL="0" lvl="0" indent="0" algn="l" rtl="0">
              <a:lnSpc>
                <a:spcPct val="100000"/>
              </a:lnSpc>
              <a:spcBef>
                <a:spcPts val="0"/>
              </a:spcBef>
              <a:spcAft>
                <a:spcPts val="0"/>
              </a:spcAft>
              <a:buSzPts val="1800"/>
              <a:buNone/>
            </a:pPr>
            <a:endParaRPr>
              <a:latin typeface="Arial"/>
              <a:ea typeface="Arial"/>
              <a:cs typeface="Arial"/>
              <a:sym typeface="Arial"/>
            </a:endParaRPr>
          </a:p>
          <a:p>
            <a:pPr marL="0" lvl="0" indent="0" algn="l" rtl="0">
              <a:lnSpc>
                <a:spcPct val="100000"/>
              </a:lnSpc>
              <a:spcBef>
                <a:spcPts val="0"/>
              </a:spcBef>
              <a:spcAft>
                <a:spcPts val="0"/>
              </a:spcAft>
              <a:buSzPts val="1800"/>
              <a:buFont typeface="Arial"/>
              <a:buNone/>
            </a:pPr>
            <a:r>
              <a:rPr lang="en-US">
                <a:latin typeface="Arial"/>
                <a:ea typeface="Arial"/>
                <a:cs typeface="Arial"/>
                <a:sym typeface="Arial"/>
              </a:rPr>
              <a:t>4 points or 80% is mastery </a:t>
            </a:r>
            <a:endParaRPr/>
          </a:p>
        </p:txBody>
      </p:sp>
      <p:sp>
        <p:nvSpPr>
          <p:cNvPr id="263" name="Google Shape;263;p25: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8" name="Google Shape;268;p26: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200">
                <a:solidFill>
                  <a:schemeClr val="dk1"/>
                </a:solidFill>
              </a:rPr>
              <a:t>Keli</a:t>
            </a:r>
            <a:endParaRPr sz="1200">
              <a:solidFill>
                <a:schemeClr val="dk1"/>
              </a:solidFill>
            </a:endParaRPr>
          </a:p>
          <a:p>
            <a:pPr marL="0" lvl="0" indent="0" algn="l" rtl="0">
              <a:lnSpc>
                <a:spcPct val="100000"/>
              </a:lnSpc>
              <a:spcBef>
                <a:spcPts val="0"/>
              </a:spcBef>
              <a:spcAft>
                <a:spcPts val="0"/>
              </a:spcAft>
              <a:buSzPts val="1800"/>
              <a:buFont typeface="Arial"/>
              <a:buNone/>
            </a:pPr>
            <a:r>
              <a:rPr lang="en-US" sz="1200"/>
              <a:t>Mastery has to be 80%</a:t>
            </a:r>
            <a:endParaRPr sz="1200"/>
          </a:p>
        </p:txBody>
      </p:sp>
      <p:sp>
        <p:nvSpPr>
          <p:cNvPr id="269" name="Google Shape;269;p26: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5" name="Google Shape;275;p27: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200">
                <a:solidFill>
                  <a:schemeClr val="dk1"/>
                </a:solidFill>
              </a:rPr>
              <a:t>Keli</a:t>
            </a:r>
            <a:endParaRPr sz="1200">
              <a:solidFill>
                <a:schemeClr val="dk1"/>
              </a:solidFill>
            </a:endParaRPr>
          </a:p>
          <a:p>
            <a:pPr marL="0" lvl="0" indent="0" algn="l" rtl="0">
              <a:lnSpc>
                <a:spcPct val="100000"/>
              </a:lnSpc>
              <a:spcBef>
                <a:spcPts val="0"/>
              </a:spcBef>
              <a:spcAft>
                <a:spcPts val="0"/>
              </a:spcAft>
              <a:buSzPts val="1400"/>
              <a:buNone/>
            </a:pPr>
            <a:endParaRPr/>
          </a:p>
        </p:txBody>
      </p:sp>
      <p:sp>
        <p:nvSpPr>
          <p:cNvPr id="276" name="Google Shape;276;p27: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282" name="Google Shape;282;p28: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83" name="Google Shape;283;p28:notes"/>
          <p:cNvSpPr txBox="1">
            <a:spLocks noGrp="1"/>
          </p:cNvSpPr>
          <p:nvPr>
            <p:ph type="body" idx="1"/>
          </p:nvPr>
        </p:nvSpPr>
        <p:spPr>
          <a:xfrm>
            <a:off x="685800" y="4416425"/>
            <a:ext cx="5486400" cy="4183062"/>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r>
              <a:rPr lang="en-US" sz="1200"/>
              <a:t>Keli</a:t>
            </a:r>
            <a:endParaRPr sz="1200"/>
          </a:p>
          <a:p>
            <a:pPr marL="0" lvl="0" indent="0" algn="l" rtl="0">
              <a:lnSpc>
                <a:spcPct val="100000"/>
              </a:lnSpc>
              <a:spcBef>
                <a:spcPts val="0"/>
              </a:spcBef>
              <a:spcAft>
                <a:spcPts val="0"/>
              </a:spcAft>
              <a:buSzPts val="1800"/>
              <a:buFont typeface="Arial"/>
              <a:buNone/>
            </a:pPr>
            <a:r>
              <a:rPr lang="en-US" sz="1200">
                <a:latin typeface="Arial"/>
                <a:ea typeface="Arial"/>
                <a:cs typeface="Arial"/>
                <a:sym typeface="Arial"/>
              </a:rPr>
              <a:t>Cue Card #4</a:t>
            </a: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99733ec45_0_236: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solidFill>
                  <a:schemeClr val="dk1"/>
                </a:solidFill>
              </a:rPr>
              <a:t>Keli</a:t>
            </a:r>
            <a:endParaRPr sz="1100">
              <a:solidFill>
                <a:schemeClr val="dk1"/>
              </a:solidFill>
            </a:endParaRPr>
          </a:p>
          <a:p>
            <a:pPr marL="0" lvl="0" indent="0" algn="l" rtl="0">
              <a:spcBef>
                <a:spcPts val="0"/>
              </a:spcBef>
              <a:spcAft>
                <a:spcPts val="0"/>
              </a:spcAft>
              <a:buNone/>
            </a:pPr>
            <a:endParaRPr/>
          </a:p>
        </p:txBody>
      </p:sp>
      <p:sp>
        <p:nvSpPr>
          <p:cNvPr id="289" name="Google Shape;289;g2799733ec45_0_236: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799733ec45_0_244: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solidFill>
                  <a:schemeClr val="dk1"/>
                </a:solidFill>
              </a:rPr>
              <a:t>Keli</a:t>
            </a:r>
            <a:endParaRPr sz="1100">
              <a:solidFill>
                <a:schemeClr val="dk1"/>
              </a:solidFill>
            </a:endParaRPr>
          </a:p>
          <a:p>
            <a:pPr marL="0" lvl="0" indent="0" algn="l" rtl="0">
              <a:spcBef>
                <a:spcPts val="0"/>
              </a:spcBef>
              <a:spcAft>
                <a:spcPts val="0"/>
              </a:spcAft>
              <a:buNone/>
            </a:pPr>
            <a:endParaRPr/>
          </a:p>
        </p:txBody>
      </p:sp>
      <p:sp>
        <p:nvSpPr>
          <p:cNvPr id="297" name="Google Shape;297;g2799733ec45_0_244: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799733ec45_0_252: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solidFill>
                  <a:schemeClr val="dk1"/>
                </a:solidFill>
              </a:rPr>
              <a:t>Keli</a:t>
            </a:r>
            <a:endParaRPr sz="1100">
              <a:solidFill>
                <a:schemeClr val="dk1"/>
              </a:solidFill>
            </a:endParaRPr>
          </a:p>
          <a:p>
            <a:pPr marL="0" lvl="0" indent="0" algn="l" rtl="0">
              <a:spcBef>
                <a:spcPts val="0"/>
              </a:spcBef>
              <a:spcAft>
                <a:spcPts val="0"/>
              </a:spcAft>
              <a:buNone/>
            </a:pPr>
            <a:endParaRPr/>
          </a:p>
        </p:txBody>
      </p:sp>
      <p:sp>
        <p:nvSpPr>
          <p:cNvPr id="305" name="Google Shape;305;g2799733ec45_0_252: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0" name="Google Shape;120;p8: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Font typeface="Arial"/>
              <a:buNone/>
            </a:pPr>
            <a:r>
              <a:rPr lang="en-US" sz="1200">
                <a:solidFill>
                  <a:schemeClr val="dk1"/>
                </a:solidFill>
              </a:rPr>
              <a:t>Keli</a:t>
            </a:r>
            <a:endParaRPr sz="1200">
              <a:solidFill>
                <a:schemeClr val="dk1"/>
              </a:solidFill>
            </a:endParaRPr>
          </a:p>
          <a:p>
            <a:pPr marL="0" lvl="0" indent="0" algn="l" rtl="0">
              <a:lnSpc>
                <a:spcPct val="80000"/>
              </a:lnSpc>
              <a:spcBef>
                <a:spcPts val="0"/>
              </a:spcBef>
              <a:spcAft>
                <a:spcPts val="0"/>
              </a:spcAft>
              <a:buSzPts val="2000"/>
              <a:buNone/>
            </a:pPr>
            <a:endParaRPr sz="1400"/>
          </a:p>
          <a:p>
            <a:pPr marL="0" lvl="0" indent="0" algn="l" rtl="0">
              <a:lnSpc>
                <a:spcPct val="80000"/>
              </a:lnSpc>
              <a:spcBef>
                <a:spcPts val="0"/>
              </a:spcBef>
              <a:spcAft>
                <a:spcPts val="0"/>
              </a:spcAft>
              <a:buSzPts val="2000"/>
              <a:buNone/>
            </a:pPr>
            <a:r>
              <a:rPr lang="en-US" sz="1400"/>
              <a:t>This is a reading strategy. This brings in vocabulary (understanding synonyms) and a comprehension strategy→if students are able to paraphrase and summarize then they’ll be better able to understand).</a:t>
            </a:r>
            <a:endParaRPr sz="1400"/>
          </a:p>
          <a:p>
            <a:pPr marL="0" lvl="0" indent="0" algn="l" rtl="0">
              <a:lnSpc>
                <a:spcPct val="80000"/>
              </a:lnSpc>
              <a:spcBef>
                <a:spcPts val="0"/>
              </a:spcBef>
              <a:spcAft>
                <a:spcPts val="0"/>
              </a:spcAft>
              <a:buSzPts val="2000"/>
              <a:buNone/>
            </a:pPr>
            <a:endParaRPr sz="1400"/>
          </a:p>
          <a:p>
            <a:pPr marL="0" lvl="0" indent="0" algn="l" rtl="0">
              <a:lnSpc>
                <a:spcPct val="100000"/>
              </a:lnSpc>
              <a:spcBef>
                <a:spcPts val="0"/>
              </a:spcBef>
              <a:spcAft>
                <a:spcPts val="0"/>
              </a:spcAft>
              <a:buSzPts val="1400"/>
              <a:buNone/>
            </a:pPr>
            <a:endParaRPr sz="1800"/>
          </a:p>
        </p:txBody>
      </p:sp>
      <p:sp>
        <p:nvSpPr>
          <p:cNvPr id="121" name="Google Shape;121;p8: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799733ec45_0_21: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300">
                <a:solidFill>
                  <a:schemeClr val="dk1"/>
                </a:solidFill>
              </a:rPr>
              <a:t>Dana</a:t>
            </a:r>
            <a:endParaRPr sz="1300">
              <a:solidFill>
                <a:schemeClr val="dk1"/>
              </a:solidFill>
            </a:endParaRPr>
          </a:p>
          <a:p>
            <a:pPr marL="0" lvl="0" indent="0" algn="l" rtl="0">
              <a:spcBef>
                <a:spcPts val="0"/>
              </a:spcBef>
              <a:spcAft>
                <a:spcPts val="0"/>
              </a:spcAft>
              <a:buNone/>
            </a:pPr>
            <a:endParaRPr/>
          </a:p>
        </p:txBody>
      </p:sp>
      <p:sp>
        <p:nvSpPr>
          <p:cNvPr id="313" name="Google Shape;313;g2799733ec45_0_21: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799733ec45_0_10: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a:t>Dana</a:t>
            </a:r>
            <a:endParaRPr sz="1300"/>
          </a:p>
        </p:txBody>
      </p:sp>
      <p:sp>
        <p:nvSpPr>
          <p:cNvPr id="319" name="Google Shape;319;g2799733ec45_0_10: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799733ec45_0_15:notes"/>
          <p:cNvSpPr txBox="1"/>
          <p:nvPr/>
        </p:nvSpPr>
        <p:spPr>
          <a:xfrm>
            <a:off x="3886200" y="8831580"/>
            <a:ext cx="2971800" cy="464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32</a:t>
            </a:fld>
            <a:endParaRPr/>
          </a:p>
        </p:txBody>
      </p:sp>
      <p:sp>
        <p:nvSpPr>
          <p:cNvPr id="325" name="Google Shape;325;g2799733ec45_0_15: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26" name="Google Shape;326;g2799733ec45_0_15:notes"/>
          <p:cNvSpPr txBox="1">
            <a:spLocks noGrp="1"/>
          </p:cNvSpPr>
          <p:nvPr>
            <p:ph type="body" idx="1"/>
          </p:nvPr>
        </p:nvSpPr>
        <p:spPr>
          <a:xfrm>
            <a:off x="914400" y="4415790"/>
            <a:ext cx="5029200" cy="41835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SzPts val="1100"/>
              <a:buNone/>
            </a:pPr>
            <a:r>
              <a:rPr lang="en-US" sz="1300">
                <a:solidFill>
                  <a:schemeClr val="dk1"/>
                </a:solidFill>
              </a:rPr>
              <a:t>Dana</a:t>
            </a:r>
            <a:endParaRPr/>
          </a:p>
          <a:p>
            <a:pPr marL="0" lvl="0" indent="0" algn="l" rtl="0">
              <a:spcBef>
                <a:spcPts val="0"/>
              </a:spcBef>
              <a:spcAft>
                <a:spcPts val="0"/>
              </a:spcAft>
              <a:buSzPts val="1800"/>
              <a:buNone/>
            </a:pPr>
            <a:r>
              <a:rPr lang="en-US"/>
              <a:t>Cue Card #5</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799733ec45_0_26: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2799733ec45_0_26: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799733ec45_0_33: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2799733ec45_0_33: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799733ec45_0_41: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2799733ec45_0_41: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799733ec45_0_276: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2799733ec45_0_276: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799733ec45_0_281:notes"/>
          <p:cNvSpPr txBox="1"/>
          <p:nvPr/>
        </p:nvSpPr>
        <p:spPr>
          <a:xfrm>
            <a:off x="3886200" y="8831580"/>
            <a:ext cx="2971800" cy="464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37</a:t>
            </a:fld>
            <a:endParaRPr/>
          </a:p>
        </p:txBody>
      </p:sp>
      <p:sp>
        <p:nvSpPr>
          <p:cNvPr id="364" name="Google Shape;364;g2799733ec45_0_281: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65" name="Google Shape;365;g2799733ec45_0_281:notes"/>
          <p:cNvSpPr txBox="1">
            <a:spLocks noGrp="1"/>
          </p:cNvSpPr>
          <p:nvPr>
            <p:ph type="body" idx="1"/>
          </p:nvPr>
        </p:nvSpPr>
        <p:spPr>
          <a:xfrm>
            <a:off x="914400" y="4415790"/>
            <a:ext cx="5029200" cy="41835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SzPts val="1800"/>
              <a:buNone/>
            </a:pPr>
            <a:r>
              <a:rPr lang="en-US"/>
              <a:t>Cue Card #6</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799733ec45_0_287:notes"/>
          <p:cNvSpPr txBox="1"/>
          <p:nvPr/>
        </p:nvSpPr>
        <p:spPr>
          <a:xfrm>
            <a:off x="3886200" y="8831580"/>
            <a:ext cx="2971800" cy="464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38</a:t>
            </a:fld>
            <a:endParaRPr/>
          </a:p>
        </p:txBody>
      </p:sp>
      <p:sp>
        <p:nvSpPr>
          <p:cNvPr id="371" name="Google Shape;371;g2799733ec45_0_287: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72" name="Google Shape;372;g2799733ec45_0_287:notes"/>
          <p:cNvSpPr txBox="1">
            <a:spLocks noGrp="1"/>
          </p:cNvSpPr>
          <p:nvPr>
            <p:ph type="body" idx="1"/>
          </p:nvPr>
        </p:nvSpPr>
        <p:spPr>
          <a:xfrm>
            <a:off x="914400" y="4415790"/>
            <a:ext cx="5029200" cy="41835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SzPts val="1800"/>
              <a:buNone/>
            </a:pPr>
            <a:r>
              <a:rPr lang="en-US"/>
              <a:t>Cue Card #7</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799733ec45_0_293:notes"/>
          <p:cNvSpPr txBox="1"/>
          <p:nvPr/>
        </p:nvSpPr>
        <p:spPr>
          <a:xfrm>
            <a:off x="3886200" y="8831580"/>
            <a:ext cx="2971800" cy="464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39</a:t>
            </a:fld>
            <a:endParaRPr/>
          </a:p>
        </p:txBody>
      </p:sp>
      <p:sp>
        <p:nvSpPr>
          <p:cNvPr id="378" name="Google Shape;378;g2799733ec45_0_293: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79" name="Google Shape;379;g2799733ec45_0_293:notes"/>
          <p:cNvSpPr txBox="1">
            <a:spLocks noGrp="1"/>
          </p:cNvSpPr>
          <p:nvPr>
            <p:ph type="body" idx="1"/>
          </p:nvPr>
        </p:nvSpPr>
        <p:spPr>
          <a:xfrm>
            <a:off x="914400" y="4415790"/>
            <a:ext cx="5029200" cy="41835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SzPts val="1800"/>
              <a:buNone/>
            </a:pPr>
            <a:r>
              <a:rPr lang="en-US"/>
              <a:t>Cue Card #8</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7" name="Google Shape;127;p9: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200">
                <a:solidFill>
                  <a:schemeClr val="dk1"/>
                </a:solidFill>
              </a:rPr>
              <a:t>Keli</a:t>
            </a:r>
            <a:endParaRPr/>
          </a:p>
          <a:p>
            <a:pPr marL="0" lvl="0" indent="0" algn="l" rtl="0">
              <a:lnSpc>
                <a:spcPct val="100000"/>
              </a:lnSpc>
              <a:spcBef>
                <a:spcPts val="0"/>
              </a:spcBef>
              <a:spcAft>
                <a:spcPts val="0"/>
              </a:spcAft>
              <a:buSzPts val="1800"/>
              <a:buNone/>
            </a:pPr>
            <a:r>
              <a:rPr lang="en-US" sz="1200"/>
              <a:t>Took place in 10</a:t>
            </a:r>
            <a:r>
              <a:rPr lang="en-US" sz="1200" baseline="30000"/>
              <a:t>th</a:t>
            </a:r>
            <a:r>
              <a:rPr lang="en-US" sz="1200"/>
              <a:t> grade general education language arts classes; collab with and without disabilities; drop from pre- to post-test for comparison group was due to increased criteria for post-test (note that the experimental group still met the higher expectations); 11 total lessons from pre- to post-test</a:t>
            </a:r>
            <a:endParaRPr sz="1200"/>
          </a:p>
        </p:txBody>
      </p:sp>
      <p:sp>
        <p:nvSpPr>
          <p:cNvPr id="128" name="Google Shape;128;p9: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799733ec45_0_299:notes"/>
          <p:cNvSpPr txBox="1"/>
          <p:nvPr/>
        </p:nvSpPr>
        <p:spPr>
          <a:xfrm>
            <a:off x="3886200" y="8831580"/>
            <a:ext cx="2971800" cy="464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40</a:t>
            </a:fld>
            <a:endParaRPr/>
          </a:p>
        </p:txBody>
      </p:sp>
      <p:sp>
        <p:nvSpPr>
          <p:cNvPr id="385" name="Google Shape;385;g2799733ec45_0_299: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86" name="Google Shape;386;g2799733ec45_0_299:notes"/>
          <p:cNvSpPr txBox="1">
            <a:spLocks noGrp="1"/>
          </p:cNvSpPr>
          <p:nvPr>
            <p:ph type="body" idx="1"/>
          </p:nvPr>
        </p:nvSpPr>
        <p:spPr>
          <a:xfrm>
            <a:off x="914400" y="4415790"/>
            <a:ext cx="5029200" cy="41835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SzPts val="1800"/>
              <a:buNone/>
            </a:pPr>
            <a:r>
              <a:rPr lang="en-US"/>
              <a:t>Cue Card#9</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99733ec45_0_305:notes"/>
          <p:cNvSpPr txBox="1"/>
          <p:nvPr/>
        </p:nvSpPr>
        <p:spPr>
          <a:xfrm>
            <a:off x="3886200" y="8831580"/>
            <a:ext cx="2971800" cy="464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41</a:t>
            </a:fld>
            <a:endParaRPr/>
          </a:p>
        </p:txBody>
      </p:sp>
      <p:sp>
        <p:nvSpPr>
          <p:cNvPr id="392" name="Google Shape;392;g2799733ec45_0_305: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93" name="Google Shape;393;g2799733ec45_0_305:notes"/>
          <p:cNvSpPr txBox="1">
            <a:spLocks noGrp="1"/>
          </p:cNvSpPr>
          <p:nvPr>
            <p:ph type="body" idx="1"/>
          </p:nvPr>
        </p:nvSpPr>
        <p:spPr>
          <a:xfrm>
            <a:off x="914400" y="4415790"/>
            <a:ext cx="5029200" cy="41835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SzPts val="1800"/>
              <a:buNone/>
            </a:pPr>
            <a:r>
              <a:rPr lang="en-US"/>
              <a:t>Cue Card #10</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799733ec45_0_441: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2799733ec45_0_441: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799733ec45_0_449: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2799733ec45_0_449: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799733ec45_0_457:notes"/>
          <p:cNvSpPr txBox="1">
            <a:spLocks noGrp="1"/>
          </p:cNvSpPr>
          <p:nvPr>
            <p:ph type="body" idx="1"/>
          </p:nvPr>
        </p:nvSpPr>
        <p:spPr>
          <a:xfrm>
            <a:off x="914400" y="4415790"/>
            <a:ext cx="5029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2799733ec45_0_457:notes"/>
          <p:cNvSpPr>
            <a:spLocks noGrp="1" noRot="1" noChangeAspect="1"/>
          </p:cNvSpPr>
          <p:nvPr>
            <p:ph type="sldImg" idx="2"/>
          </p:nvPr>
        </p:nvSpPr>
        <p:spPr>
          <a:xfrm>
            <a:off x="11430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2: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23" name="Google Shape;423;p52: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200"/>
              <a:t>Dana</a:t>
            </a:r>
            <a:endParaRPr sz="1200"/>
          </a:p>
        </p:txBody>
      </p:sp>
      <p:sp>
        <p:nvSpPr>
          <p:cNvPr id="424" name="Google Shape;424;p52: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4: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0" name="Google Shape;430;p54: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1200"/>
              <a:t>Dana</a:t>
            </a:r>
            <a:endParaRPr sz="1200"/>
          </a:p>
          <a:p>
            <a:pPr marL="0" lvl="0" indent="0" algn="l" rtl="0">
              <a:lnSpc>
                <a:spcPct val="100000"/>
              </a:lnSpc>
              <a:spcBef>
                <a:spcPts val="0"/>
              </a:spcBef>
              <a:spcAft>
                <a:spcPts val="0"/>
              </a:spcAft>
              <a:buSzPts val="1800"/>
              <a:buNone/>
            </a:pPr>
            <a:endParaRPr sz="1200"/>
          </a:p>
          <a:p>
            <a:pPr marL="0" lvl="0" indent="0" algn="l" rtl="0">
              <a:lnSpc>
                <a:spcPct val="100000"/>
              </a:lnSpc>
              <a:spcBef>
                <a:spcPts val="0"/>
              </a:spcBef>
              <a:spcAft>
                <a:spcPts val="0"/>
              </a:spcAft>
              <a:buSzPts val="1800"/>
              <a:buNone/>
            </a:pPr>
            <a:r>
              <a:rPr lang="en-US" sz="1200"/>
              <a:t>Main ideas to review:</a:t>
            </a:r>
            <a:endParaRPr sz="1200"/>
          </a:p>
          <a:p>
            <a:pPr marL="0" lvl="0" indent="-76200" algn="l" rtl="0">
              <a:lnSpc>
                <a:spcPct val="100000"/>
              </a:lnSpc>
              <a:spcBef>
                <a:spcPts val="0"/>
              </a:spcBef>
              <a:spcAft>
                <a:spcPts val="0"/>
              </a:spcAft>
              <a:buSzPts val="1200"/>
              <a:buAutoNum type="arabicPeriod"/>
            </a:pPr>
            <a:r>
              <a:rPr lang="en-US" sz="1200" b="1"/>
              <a:t>Instructional Procedure</a:t>
            </a:r>
            <a:endParaRPr sz="1200"/>
          </a:p>
          <a:p>
            <a:pPr marL="0" lvl="0" indent="-76200" algn="l" rtl="0">
              <a:lnSpc>
                <a:spcPct val="100000"/>
              </a:lnSpc>
              <a:spcBef>
                <a:spcPts val="0"/>
              </a:spcBef>
              <a:spcAft>
                <a:spcPts val="0"/>
              </a:spcAft>
              <a:buSzPts val="1200"/>
              <a:buAutoNum type="arabicPeriod"/>
            </a:pPr>
            <a:r>
              <a:rPr lang="en-US" sz="1200" b="1"/>
              <a:t>Words--Phrases—Sentences--Paragraphs</a:t>
            </a:r>
            <a:endParaRPr sz="1200"/>
          </a:p>
          <a:p>
            <a:pPr marL="0" lvl="0" indent="-76200" algn="l" rtl="0">
              <a:lnSpc>
                <a:spcPct val="100000"/>
              </a:lnSpc>
              <a:spcBef>
                <a:spcPts val="0"/>
              </a:spcBef>
              <a:spcAft>
                <a:spcPts val="0"/>
              </a:spcAft>
              <a:buSzPts val="1200"/>
              <a:buAutoNum type="arabicPeriod"/>
            </a:pPr>
            <a:r>
              <a:rPr lang="en-US" sz="1200" b="1"/>
              <a:t>TM-to-D Process</a:t>
            </a:r>
            <a:endParaRPr sz="1200"/>
          </a:p>
          <a:p>
            <a:pPr marL="0" lvl="0" indent="-76200" algn="l" rtl="0">
              <a:lnSpc>
                <a:spcPct val="100000"/>
              </a:lnSpc>
              <a:spcBef>
                <a:spcPts val="0"/>
              </a:spcBef>
              <a:spcAft>
                <a:spcPts val="0"/>
              </a:spcAft>
              <a:buSzPts val="1200"/>
              <a:buAutoNum type="arabicPeriod"/>
            </a:pPr>
            <a:r>
              <a:rPr lang="en-US" sz="1200" b="1"/>
              <a:t>D-to-MT Process</a:t>
            </a:r>
            <a:endParaRPr sz="1200"/>
          </a:p>
          <a:p>
            <a:pPr marL="0" lvl="0" indent="0" algn="l" rtl="0">
              <a:lnSpc>
                <a:spcPct val="100000"/>
              </a:lnSpc>
              <a:spcBef>
                <a:spcPts val="0"/>
              </a:spcBef>
              <a:spcAft>
                <a:spcPts val="0"/>
              </a:spcAft>
              <a:buSzPts val="1400"/>
              <a:buNone/>
            </a:pPr>
            <a:endParaRPr b="1"/>
          </a:p>
        </p:txBody>
      </p:sp>
      <p:sp>
        <p:nvSpPr>
          <p:cNvPr id="431" name="Google Shape;431;p54: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4" name="Google Shape;134;p3: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200">
                <a:solidFill>
                  <a:schemeClr val="dk1"/>
                </a:solidFill>
              </a:rPr>
              <a:t>Keli</a:t>
            </a:r>
            <a:endParaRPr sz="1200">
              <a:solidFill>
                <a:schemeClr val="dk1"/>
              </a:solidFill>
            </a:endParaRPr>
          </a:p>
          <a:p>
            <a:pPr marL="0" lvl="0" indent="0" algn="l" rtl="0">
              <a:lnSpc>
                <a:spcPct val="100000"/>
              </a:lnSpc>
              <a:spcBef>
                <a:spcPts val="0"/>
              </a:spcBef>
              <a:spcAft>
                <a:spcPts val="0"/>
              </a:spcAft>
              <a:buSzPts val="1800"/>
              <a:buNone/>
            </a:pPr>
            <a:endParaRPr sz="1100" b="1"/>
          </a:p>
          <a:p>
            <a:pPr marL="0" lvl="0" indent="0" algn="l" rtl="0">
              <a:lnSpc>
                <a:spcPct val="100000"/>
              </a:lnSpc>
              <a:spcBef>
                <a:spcPts val="0"/>
              </a:spcBef>
              <a:spcAft>
                <a:spcPts val="0"/>
              </a:spcAft>
              <a:buSzPts val="1800"/>
              <a:buNone/>
            </a:pPr>
            <a:r>
              <a:rPr lang="en-US" sz="1100" b="1"/>
              <a:t>Pre-Test</a:t>
            </a:r>
            <a:r>
              <a:rPr lang="en-US" sz="1100"/>
              <a:t>- can change reading passage but must have at least 400 words and be on grade level (answer sheet is on appendix B, pg 105 to find main ideas)</a:t>
            </a:r>
            <a:endParaRPr sz="1100"/>
          </a:p>
          <a:p>
            <a:pPr marL="0" lvl="0" indent="0" algn="l" rtl="0">
              <a:lnSpc>
                <a:spcPct val="100000"/>
              </a:lnSpc>
              <a:spcBef>
                <a:spcPts val="0"/>
              </a:spcBef>
              <a:spcAft>
                <a:spcPts val="0"/>
              </a:spcAft>
              <a:buSzPts val="1800"/>
              <a:buNone/>
            </a:pPr>
            <a:r>
              <a:rPr lang="en-US" sz="1100"/>
              <a:t>	If the student(s) are reading significantly below grade level, read the passage to them–not evaluating comprehension–evaluating ability to find main idea and supporting details.</a:t>
            </a:r>
            <a:endParaRPr sz="1100"/>
          </a:p>
          <a:p>
            <a:pPr marL="0" lvl="0" indent="0" algn="l" rtl="0">
              <a:lnSpc>
                <a:spcPct val="100000"/>
              </a:lnSpc>
              <a:spcBef>
                <a:spcPts val="0"/>
              </a:spcBef>
              <a:spcAft>
                <a:spcPts val="0"/>
              </a:spcAft>
              <a:buSzPts val="1800"/>
              <a:buNone/>
            </a:pPr>
            <a:r>
              <a:rPr lang="en-US" sz="1100"/>
              <a:t>	</a:t>
            </a:r>
            <a:r>
              <a:rPr lang="en-US" sz="1100" b="1"/>
              <a:t>Commitments</a:t>
            </a:r>
            <a:r>
              <a:rPr lang="en-US" sz="1100"/>
              <a:t>-</a:t>
            </a:r>
            <a:r>
              <a:rPr lang="en-US" sz="1200">
                <a:solidFill>
                  <a:schemeClr val="dk1"/>
                </a:solidFill>
              </a:rPr>
              <a:t>helps students to facilitate their learning</a:t>
            </a:r>
            <a:endParaRPr sz="1200">
              <a:solidFill>
                <a:schemeClr val="dk1"/>
              </a:solidFill>
            </a:endParaRPr>
          </a:p>
          <a:p>
            <a:pPr marL="0" lvl="0" indent="0" algn="l" rtl="0">
              <a:lnSpc>
                <a:spcPct val="100000"/>
              </a:lnSpc>
              <a:spcBef>
                <a:spcPts val="0"/>
              </a:spcBef>
              <a:spcAft>
                <a:spcPts val="0"/>
              </a:spcAft>
              <a:buSzPts val="1800"/>
              <a:buNone/>
            </a:pPr>
            <a:endParaRPr sz="1100"/>
          </a:p>
          <a:p>
            <a:pPr marL="0" lvl="0" indent="0" algn="l" rtl="0">
              <a:lnSpc>
                <a:spcPct val="100000"/>
              </a:lnSpc>
              <a:spcBef>
                <a:spcPts val="0"/>
              </a:spcBef>
              <a:spcAft>
                <a:spcPts val="0"/>
              </a:spcAft>
              <a:buSzPts val="1800"/>
              <a:buNone/>
            </a:pPr>
            <a:r>
              <a:rPr lang="en-US" sz="1100" b="1"/>
              <a:t>Mode</a:t>
            </a:r>
            <a:r>
              <a:rPr lang="en-US" sz="1100"/>
              <a:t>l– will follow the “I do, we do, you do” show a Learning Sheet from Student Book (pg. 2) “Learn by Watching”, “Learn by Sharing”, “Learn by Practicing”</a:t>
            </a:r>
            <a:endParaRPr sz="1100"/>
          </a:p>
          <a:p>
            <a:pPr marL="0" lvl="0" indent="0" algn="l" rtl="0">
              <a:lnSpc>
                <a:spcPct val="100000"/>
              </a:lnSpc>
              <a:spcBef>
                <a:spcPts val="0"/>
              </a:spcBef>
              <a:spcAft>
                <a:spcPts val="0"/>
              </a:spcAft>
              <a:buSzPts val="1800"/>
              <a:buNone/>
            </a:pPr>
            <a:endParaRPr sz="1100"/>
          </a:p>
          <a:p>
            <a:pPr marL="0" lvl="0" indent="0" algn="l" rtl="0">
              <a:lnSpc>
                <a:spcPct val="100000"/>
              </a:lnSpc>
              <a:spcBef>
                <a:spcPts val="0"/>
              </a:spcBef>
              <a:spcAft>
                <a:spcPts val="0"/>
              </a:spcAft>
              <a:buSzPts val="1800"/>
              <a:buNone/>
            </a:pPr>
            <a:r>
              <a:rPr lang="en-US" sz="1100" b="1"/>
              <a:t>Verbal Practice</a:t>
            </a:r>
            <a:r>
              <a:rPr lang="en-US" sz="1100"/>
              <a:t> provides students with the opportunity to articulate what they’ve learned. They’ll be given a prompt like, “What are the three characteristics of a good paraphrase?” and they’ll respond, “It must have the same meaning, it must be in our own words, and it must make sense.”</a:t>
            </a:r>
            <a:endParaRPr sz="1100"/>
          </a:p>
          <a:p>
            <a:pPr marL="0" lvl="0" indent="0" algn="l" rtl="0">
              <a:lnSpc>
                <a:spcPct val="100000"/>
              </a:lnSpc>
              <a:spcBef>
                <a:spcPts val="0"/>
              </a:spcBef>
              <a:spcAft>
                <a:spcPts val="0"/>
              </a:spcAft>
              <a:buSzPts val="1800"/>
              <a:buNone/>
            </a:pPr>
            <a:endParaRPr sz="1100"/>
          </a:p>
          <a:p>
            <a:pPr marL="0" lvl="0" indent="0" algn="l" rtl="0">
              <a:lnSpc>
                <a:spcPct val="100000"/>
              </a:lnSpc>
              <a:spcBef>
                <a:spcPts val="0"/>
              </a:spcBef>
              <a:spcAft>
                <a:spcPts val="0"/>
              </a:spcAft>
              <a:buSzPts val="1800"/>
              <a:buNone/>
            </a:pPr>
            <a:r>
              <a:rPr lang="en-US" sz="1100" b="1"/>
              <a:t>Controlled Practice and Feedback</a:t>
            </a:r>
            <a:r>
              <a:rPr lang="en-US" sz="1100"/>
              <a:t> is during the Learn by Sharing and Practicing piece while the </a:t>
            </a:r>
            <a:r>
              <a:rPr lang="en-US" sz="1100" b="1"/>
              <a:t>Advanced Practice and Feedback</a:t>
            </a:r>
            <a:r>
              <a:rPr lang="en-US" sz="1100"/>
              <a:t> happens when students are able to generalize the information to other courses/information.</a:t>
            </a:r>
            <a:endParaRPr sz="1100"/>
          </a:p>
          <a:p>
            <a:pPr marL="0" lvl="0" indent="0" algn="l" rtl="0">
              <a:lnSpc>
                <a:spcPct val="100000"/>
              </a:lnSpc>
              <a:spcBef>
                <a:spcPts val="0"/>
              </a:spcBef>
              <a:spcAft>
                <a:spcPts val="0"/>
              </a:spcAft>
              <a:buSzPts val="1800"/>
              <a:buNone/>
            </a:pPr>
            <a:endParaRPr sz="1100"/>
          </a:p>
          <a:p>
            <a:pPr marL="0" lvl="0" indent="0" algn="l" rtl="0">
              <a:lnSpc>
                <a:spcPct val="100000"/>
              </a:lnSpc>
              <a:spcBef>
                <a:spcPts val="0"/>
              </a:spcBef>
              <a:spcAft>
                <a:spcPts val="0"/>
              </a:spcAft>
              <a:buSzPts val="1800"/>
              <a:buNone/>
            </a:pPr>
            <a:r>
              <a:rPr lang="en-US" sz="1100" b="1"/>
              <a:t>Post Test </a:t>
            </a:r>
            <a:r>
              <a:rPr lang="en-US" sz="1100"/>
              <a:t>to observe changes/improvements/outcomes from the strategy.</a:t>
            </a:r>
            <a:endParaRPr sz="1100"/>
          </a:p>
        </p:txBody>
      </p:sp>
      <p:sp>
        <p:nvSpPr>
          <p:cNvPr id="135" name="Google Shape;135;p3: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1" name="Google Shape;141;p11: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200">
                <a:solidFill>
                  <a:schemeClr val="dk1"/>
                </a:solidFill>
              </a:rPr>
              <a:t>Keli</a:t>
            </a:r>
            <a:endParaRPr sz="1200">
              <a:solidFill>
                <a:schemeClr val="dk1"/>
              </a:solidFill>
            </a:endParaRPr>
          </a:p>
          <a:p>
            <a:pPr marL="0" lvl="0" indent="0" algn="l" rtl="0">
              <a:lnSpc>
                <a:spcPct val="100000"/>
              </a:lnSpc>
              <a:spcBef>
                <a:spcPts val="0"/>
              </a:spcBef>
              <a:spcAft>
                <a:spcPts val="0"/>
              </a:spcAft>
              <a:buSzPts val="1800"/>
              <a:buNone/>
            </a:pPr>
            <a:r>
              <a:rPr lang="en-US" sz="1200"/>
              <a:t>It’s important for students to understand the difference between these two terms. This strategy will support this student understanding.</a:t>
            </a:r>
            <a:endParaRPr sz="1200"/>
          </a:p>
        </p:txBody>
      </p:sp>
      <p:sp>
        <p:nvSpPr>
          <p:cNvPr id="142" name="Google Shape;142;p11: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8: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1" name="Google Shape;151;p18: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r>
              <a:rPr lang="en-US" sz="1100"/>
              <a:t>Keli</a:t>
            </a:r>
            <a:endParaRPr sz="1100"/>
          </a:p>
        </p:txBody>
      </p:sp>
      <p:sp>
        <p:nvSpPr>
          <p:cNvPr id="152" name="Google Shape;152;p18: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4: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8" name="Google Shape;158;p44: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300"/>
              <a:t>Keli</a:t>
            </a:r>
            <a:endParaRPr sz="1300"/>
          </a:p>
          <a:p>
            <a:pPr marL="0" lvl="0" indent="0" algn="l" rtl="0">
              <a:lnSpc>
                <a:spcPct val="100000"/>
              </a:lnSpc>
              <a:spcBef>
                <a:spcPts val="0"/>
              </a:spcBef>
              <a:spcAft>
                <a:spcPts val="0"/>
              </a:spcAft>
              <a:buSzPts val="1800"/>
              <a:buNone/>
            </a:pPr>
            <a:r>
              <a:rPr lang="en-US" sz="1300"/>
              <a:t>See Appendix A: Evaluation Guidelines</a:t>
            </a: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5: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4" name="Google Shape;164;p45:notes"/>
          <p:cNvSpPr txBox="1">
            <a:spLocks noGrp="1"/>
          </p:cNvSpPr>
          <p:nvPr>
            <p:ph type="body" idx="1"/>
          </p:nvPr>
        </p:nvSpPr>
        <p:spPr>
          <a:xfrm>
            <a:off x="685800" y="4416425"/>
            <a:ext cx="548640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200"/>
              <a:t>Keli</a:t>
            </a:r>
            <a:endParaRPr sz="1200"/>
          </a:p>
        </p:txBody>
      </p:sp>
      <p:sp>
        <p:nvSpPr>
          <p:cNvPr id="165" name="Google Shape;165;p45:notes"/>
          <p:cNvSpPr txBox="1"/>
          <p:nvPr/>
        </p:nvSpPr>
        <p:spPr>
          <a:xfrm>
            <a:off x="3884612" y="8829675"/>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62"/>
          <p:cNvSpPr txBox="1">
            <a:spLocks noGrp="1"/>
          </p:cNvSpPr>
          <p:nvPr>
            <p:ph type="ctrTitle"/>
          </p:nvPr>
        </p:nvSpPr>
        <p:spPr>
          <a:xfrm>
            <a:off x="3429000" y="1046163"/>
            <a:ext cx="5410200" cy="1600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2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62"/>
          <p:cNvSpPr txBox="1">
            <a:spLocks noGrp="1"/>
          </p:cNvSpPr>
          <p:nvPr>
            <p:ph type="subTitle" idx="1"/>
          </p:nvPr>
        </p:nvSpPr>
        <p:spPr>
          <a:xfrm>
            <a:off x="3429000" y="3124200"/>
            <a:ext cx="5105400" cy="2895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00"/>
              </a:spcBef>
              <a:spcAft>
                <a:spcPts val="0"/>
              </a:spcAft>
              <a:buClr>
                <a:schemeClr val="dk1"/>
              </a:buClr>
              <a:buSzPts val="2000"/>
              <a:buFont typeface="Arial"/>
              <a:buNone/>
              <a:defRPr sz="2000"/>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22" name="Google Shape;22;p6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72"/>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9" name="Google Shape;89;p7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7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4" name="Google Shape;94;p7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95" name="Google Shape;95;p7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7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g2799733ec45_0_145"/>
          <p:cNvSpPr txBox="1">
            <a:spLocks noGrp="1"/>
          </p:cNvSpPr>
          <p:nvPr>
            <p:ph type="ctrTitle"/>
          </p:nvPr>
        </p:nvSpPr>
        <p:spPr>
          <a:xfrm>
            <a:off x="3429000" y="1046163"/>
            <a:ext cx="5410200" cy="1600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2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0" name="Google Shape;100;g2799733ec45_0_145"/>
          <p:cNvSpPr txBox="1">
            <a:spLocks noGrp="1"/>
          </p:cNvSpPr>
          <p:nvPr>
            <p:ph type="subTitle" idx="1"/>
          </p:nvPr>
        </p:nvSpPr>
        <p:spPr>
          <a:xfrm>
            <a:off x="3429000" y="3124200"/>
            <a:ext cx="5105400" cy="2895600"/>
          </a:xfrm>
          <a:prstGeom prst="rect">
            <a:avLst/>
          </a:prstGeom>
          <a:noFill/>
          <a:ln>
            <a:noFill/>
          </a:ln>
        </p:spPr>
        <p:txBody>
          <a:bodyPr spcFirstLastPara="1" wrap="square" lIns="91425" tIns="45700" rIns="91425" bIns="45700" anchor="t" anchorCtr="0">
            <a:noAutofit/>
          </a:bodyPr>
          <a:lstStyle>
            <a:lvl1pPr lvl="0" algn="l" rtl="0">
              <a:spcBef>
                <a:spcPts val="400"/>
              </a:spcBef>
              <a:spcAft>
                <a:spcPts val="0"/>
              </a:spcAft>
              <a:buClr>
                <a:schemeClr val="dk1"/>
              </a:buClr>
              <a:buSzPts val="2000"/>
              <a:buFont typeface="Arial"/>
              <a:buNone/>
              <a:defRPr sz="2000"/>
            </a:lvl1pPr>
            <a:lvl2pPr lvl="1" algn="l" rtl="0">
              <a:spcBef>
                <a:spcPts val="360"/>
              </a:spcBef>
              <a:spcAft>
                <a:spcPts val="0"/>
              </a:spcAft>
              <a:buClr>
                <a:schemeClr val="dk1"/>
              </a:buClr>
              <a:buSzPts val="1800"/>
              <a:buChar char="–"/>
              <a:defRPr/>
            </a:lvl2pPr>
            <a:lvl3pPr lvl="2" algn="l" rtl="0">
              <a:spcBef>
                <a:spcPts val="360"/>
              </a:spcBef>
              <a:spcAft>
                <a:spcPts val="0"/>
              </a:spcAft>
              <a:buClr>
                <a:schemeClr val="dk1"/>
              </a:buClr>
              <a:buSzPts val="1800"/>
              <a:buChar char="•"/>
              <a:defRPr/>
            </a:lvl3pPr>
            <a:lvl4pPr lvl="3" algn="l" rtl="0">
              <a:spcBef>
                <a:spcPts val="360"/>
              </a:spcBef>
              <a:spcAft>
                <a:spcPts val="0"/>
              </a:spcAft>
              <a:buClr>
                <a:schemeClr val="dk1"/>
              </a:buClr>
              <a:buSzPts val="1800"/>
              <a:buChar char="–"/>
              <a:defRPr/>
            </a:lvl4pPr>
            <a:lvl5pPr lvl="4" algn="l" rtl="0">
              <a:spcBef>
                <a:spcPts val="360"/>
              </a:spcBef>
              <a:spcAft>
                <a:spcPts val="0"/>
              </a:spcAft>
              <a:buClr>
                <a:schemeClr val="dk1"/>
              </a:buClr>
              <a:buSzPts val="1800"/>
              <a:buChar char="»"/>
              <a:defRPr/>
            </a:lvl5pPr>
            <a:lvl6pPr lvl="5" algn="l" rtl="0">
              <a:spcBef>
                <a:spcPts val="360"/>
              </a:spcBef>
              <a:spcAft>
                <a:spcPts val="0"/>
              </a:spcAft>
              <a:buClr>
                <a:schemeClr val="dk1"/>
              </a:buClr>
              <a:buSzPts val="1800"/>
              <a:buChar char="»"/>
              <a:defRPr/>
            </a:lvl6pPr>
            <a:lvl7pPr lvl="6" algn="l" rtl="0">
              <a:spcBef>
                <a:spcPts val="360"/>
              </a:spcBef>
              <a:spcAft>
                <a:spcPts val="0"/>
              </a:spcAft>
              <a:buClr>
                <a:schemeClr val="dk1"/>
              </a:buClr>
              <a:buSzPts val="1800"/>
              <a:buChar char="»"/>
              <a:defRPr/>
            </a:lvl7pPr>
            <a:lvl8pPr lvl="7" algn="l" rtl="0">
              <a:spcBef>
                <a:spcPts val="360"/>
              </a:spcBef>
              <a:spcAft>
                <a:spcPts val="0"/>
              </a:spcAft>
              <a:buClr>
                <a:schemeClr val="dk1"/>
              </a:buClr>
              <a:buSzPts val="1800"/>
              <a:buChar char="»"/>
              <a:defRPr/>
            </a:lvl8pPr>
            <a:lvl9pPr lvl="8" algn="l" rtl="0">
              <a:spcBef>
                <a:spcPts val="360"/>
              </a:spcBef>
              <a:spcAft>
                <a:spcPts val="0"/>
              </a:spcAft>
              <a:buClr>
                <a:schemeClr val="dk1"/>
              </a:buClr>
              <a:buSzPts val="1800"/>
              <a:buChar char="»"/>
              <a:defRPr/>
            </a:lvl9pPr>
          </a:lstStyle>
          <a:p>
            <a:endParaRPr/>
          </a:p>
        </p:txBody>
      </p:sp>
      <p:sp>
        <p:nvSpPr>
          <p:cNvPr id="101" name="Google Shape;101;g2799733ec45_0_14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g2799733ec45_0_1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g2799733ec45_0_14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6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64"/>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6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65"/>
          <p:cNvSpPr txBox="1">
            <a:spLocks noGrp="1"/>
          </p:cNvSpPr>
          <p:nvPr>
            <p:ph type="body" idx="1"/>
          </p:nvPr>
        </p:nvSpPr>
        <p:spPr>
          <a:xfrm>
            <a:off x="685800" y="2133600"/>
            <a:ext cx="3810000" cy="3962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44" name="Google Shape;44;p65"/>
          <p:cNvSpPr txBox="1">
            <a:spLocks noGrp="1"/>
          </p:cNvSpPr>
          <p:nvPr>
            <p:ph type="body" idx="2"/>
          </p:nvPr>
        </p:nvSpPr>
        <p:spPr>
          <a:xfrm>
            <a:off x="4648200" y="2133600"/>
            <a:ext cx="3810000" cy="3962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45" name="Google Shape;45;p6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6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1" name="Google Shape;51;p6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2" name="Google Shape;52;p6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3" name="Google Shape;53;p6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4" name="Google Shape;54;p6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67"/>
          <p:cNvSpPr txBox="1">
            <a:spLocks noGrp="1"/>
          </p:cNvSpPr>
          <p:nvPr>
            <p:ph type="title"/>
          </p:nvPr>
        </p:nvSpPr>
        <p:spPr>
          <a:xfrm rot="5400000">
            <a:off x="4591050" y="2228850"/>
            <a:ext cx="5791200" cy="1943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67"/>
          <p:cNvSpPr txBox="1">
            <a:spLocks noGrp="1"/>
          </p:cNvSpPr>
          <p:nvPr>
            <p:ph type="body" idx="1"/>
          </p:nvPr>
        </p:nvSpPr>
        <p:spPr>
          <a:xfrm rot="5400000">
            <a:off x="628650" y="361950"/>
            <a:ext cx="5791200" cy="5676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6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6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68"/>
          <p:cNvSpPr txBox="1">
            <a:spLocks noGrp="1"/>
          </p:cNvSpPr>
          <p:nvPr>
            <p:ph type="body" idx="1"/>
          </p:nvPr>
        </p:nvSpPr>
        <p:spPr>
          <a:xfrm rot="5400000">
            <a:off x="2590800" y="228600"/>
            <a:ext cx="3962400" cy="777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6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 name="Google Shape;71;p69"/>
          <p:cNvSpPr>
            <a:spLocks noGrp="1"/>
          </p:cNvSpPr>
          <p:nvPr>
            <p:ph type="pic" idx="2"/>
          </p:nvPr>
        </p:nvSpPr>
        <p:spPr>
          <a:xfrm>
            <a:off x="1792288" y="612775"/>
            <a:ext cx="5486400" cy="4114800"/>
          </a:xfrm>
          <a:prstGeom prst="rect">
            <a:avLst/>
          </a:prstGeom>
          <a:noFill/>
          <a:ln>
            <a:noFill/>
          </a:ln>
        </p:spPr>
      </p:sp>
      <p:sp>
        <p:nvSpPr>
          <p:cNvPr id="72" name="Google Shape;72;p6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73" name="Google Shape;73;p6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7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8" name="Google Shape;78;p7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79" name="Google Shape;79;p7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80" name="Google Shape;80;p7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7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1"/>
          <p:cNvPicPr preferRelativeResize="0"/>
          <p:nvPr/>
        </p:nvPicPr>
        <p:blipFill rotWithShape="1">
          <a:blip r:embed="rId3">
            <a:alphaModFix/>
          </a:blip>
          <a:srcRect/>
          <a:stretch/>
        </p:blipFill>
        <p:spPr>
          <a:xfrm>
            <a:off x="-41275" y="-9525"/>
            <a:ext cx="9196387" cy="668337"/>
          </a:xfrm>
          <a:prstGeom prst="rect">
            <a:avLst/>
          </a:prstGeom>
          <a:noFill/>
          <a:ln>
            <a:noFill/>
          </a:ln>
        </p:spPr>
      </p:pic>
      <p:cxnSp>
        <p:nvCxnSpPr>
          <p:cNvPr id="11" name="Google Shape;11;p61"/>
          <p:cNvCxnSpPr/>
          <p:nvPr/>
        </p:nvCxnSpPr>
        <p:spPr>
          <a:xfrm>
            <a:off x="3200400" y="762000"/>
            <a:ext cx="0" cy="2133600"/>
          </a:xfrm>
          <a:prstGeom prst="straightConnector1">
            <a:avLst/>
          </a:prstGeom>
          <a:noFill/>
          <a:ln w="12700" cap="flat" cmpd="sng">
            <a:solidFill>
              <a:schemeClr val="dk2"/>
            </a:solidFill>
            <a:prstDash val="solid"/>
            <a:miter lim="800000"/>
            <a:headEnd type="none" w="sm" len="sm"/>
            <a:tailEnd type="none" w="sm" len="sm"/>
          </a:ln>
        </p:spPr>
      </p:cxnSp>
      <p:pic>
        <p:nvPicPr>
          <p:cNvPr id="12" name="Google Shape;12;p61"/>
          <p:cNvPicPr preferRelativeResize="0"/>
          <p:nvPr/>
        </p:nvPicPr>
        <p:blipFill rotWithShape="1">
          <a:blip r:embed="rId4">
            <a:alphaModFix/>
          </a:blip>
          <a:srcRect/>
          <a:stretch/>
        </p:blipFill>
        <p:spPr>
          <a:xfrm>
            <a:off x="-28575" y="5384800"/>
            <a:ext cx="9182100" cy="1493837"/>
          </a:xfrm>
          <a:prstGeom prst="rect">
            <a:avLst/>
          </a:prstGeom>
          <a:noFill/>
          <a:ln>
            <a:noFill/>
          </a:ln>
        </p:spPr>
      </p:pic>
      <p:pic>
        <p:nvPicPr>
          <p:cNvPr id="13" name="Google Shape;13;p61" descr="sim_2color_sig"/>
          <p:cNvPicPr preferRelativeResize="0"/>
          <p:nvPr/>
        </p:nvPicPr>
        <p:blipFill rotWithShape="1">
          <a:blip r:embed="rId5">
            <a:alphaModFix/>
          </a:blip>
          <a:srcRect/>
          <a:stretch/>
        </p:blipFill>
        <p:spPr>
          <a:xfrm>
            <a:off x="381000" y="990600"/>
            <a:ext cx="2667000" cy="1524000"/>
          </a:xfrm>
          <a:prstGeom prst="rect">
            <a:avLst/>
          </a:prstGeom>
          <a:noFill/>
          <a:ln>
            <a:noFill/>
          </a:ln>
        </p:spPr>
      </p:pic>
      <p:sp>
        <p:nvSpPr>
          <p:cNvPr id="14" name="Google Shape;14;p61"/>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5" name="Google Shape;15;p61"/>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6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6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6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Google Shape;26;p63" descr="sim_2color_sig"/>
          <p:cNvPicPr preferRelativeResize="0"/>
          <p:nvPr/>
        </p:nvPicPr>
        <p:blipFill rotWithShape="1">
          <a:blip r:embed="rId13">
            <a:alphaModFix/>
          </a:blip>
          <a:srcRect/>
          <a:stretch/>
        </p:blipFill>
        <p:spPr>
          <a:xfrm>
            <a:off x="7467600" y="5986462"/>
            <a:ext cx="1524000" cy="871537"/>
          </a:xfrm>
          <a:prstGeom prst="rect">
            <a:avLst/>
          </a:prstGeom>
          <a:noFill/>
          <a:ln>
            <a:noFill/>
          </a:ln>
        </p:spPr>
      </p:pic>
      <p:sp>
        <p:nvSpPr>
          <p:cNvPr id="27" name="Google Shape;27;p6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28" name="Google Shape;28;p63"/>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6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 name="Google Shape;30;p6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1" name="Google Shape;31;p6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pic>
        <p:nvPicPr>
          <p:cNvPr id="32" name="Google Shape;32;p63"/>
          <p:cNvPicPr preferRelativeResize="0"/>
          <p:nvPr/>
        </p:nvPicPr>
        <p:blipFill rotWithShape="1">
          <a:blip r:embed="rId14">
            <a:alphaModFix/>
          </a:blip>
          <a:srcRect/>
          <a:stretch/>
        </p:blipFill>
        <p:spPr>
          <a:xfrm rot="10800000">
            <a:off x="-7937" y="6197600"/>
            <a:ext cx="9196387" cy="668337"/>
          </a:xfrm>
          <a:prstGeom prst="rect">
            <a:avLst/>
          </a:prstGeom>
          <a:noFill/>
          <a:ln>
            <a:noFill/>
          </a:ln>
        </p:spPr>
      </p:pic>
      <p:cxnSp>
        <p:nvCxnSpPr>
          <p:cNvPr id="33" name="Google Shape;33;p63"/>
          <p:cNvCxnSpPr/>
          <p:nvPr/>
        </p:nvCxnSpPr>
        <p:spPr>
          <a:xfrm>
            <a:off x="838200" y="1524000"/>
            <a:ext cx="7315200" cy="0"/>
          </a:xfrm>
          <a:prstGeom prst="straightConnector1">
            <a:avLst/>
          </a:prstGeom>
          <a:noFill/>
          <a:ln w="19050" cap="flat" cmpd="sng">
            <a:solidFill>
              <a:schemeClr val="dk2"/>
            </a:solidFill>
            <a:prstDash val="solid"/>
            <a:miter lim="800000"/>
            <a:headEnd type="none" w="sm" len="sm"/>
            <a:tailEnd type="none" w="sm" len="sm"/>
          </a:ln>
        </p:spPr>
      </p:cxnSp>
      <p:pic>
        <p:nvPicPr>
          <p:cNvPr id="34" name="Google Shape;34;p63"/>
          <p:cNvPicPr preferRelativeResize="0"/>
          <p:nvPr/>
        </p:nvPicPr>
        <p:blipFill rotWithShape="1">
          <a:blip r:embed="rId14">
            <a:alphaModFix/>
          </a:blip>
          <a:srcRect/>
          <a:stretch/>
        </p:blipFill>
        <p:spPr>
          <a:xfrm rot="10800000">
            <a:off x="-30162" y="6197600"/>
            <a:ext cx="9196387" cy="6683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tbradbury@radfor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mccaleb@vt.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3429000" y="1046162"/>
            <a:ext cx="5410200" cy="16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The Fundamentals of Paraphrasing  and Summarizing</a:t>
            </a:r>
            <a:endParaRPr/>
          </a:p>
        </p:txBody>
      </p:sp>
      <p:sp>
        <p:nvSpPr>
          <p:cNvPr id="110" name="Google Shape;110;p1"/>
          <p:cNvSpPr txBox="1">
            <a:spLocks noGrp="1"/>
          </p:cNvSpPr>
          <p:nvPr>
            <p:ph type="subTitle" idx="1"/>
          </p:nvPr>
        </p:nvSpPr>
        <p:spPr>
          <a:xfrm>
            <a:off x="3733800" y="3810000"/>
            <a:ext cx="4800600" cy="1371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000"/>
              <a:buFont typeface="Arial"/>
              <a:buNone/>
            </a:pPr>
            <a:r>
              <a:rPr lang="en-US"/>
              <a:t>  Keli Bradbury </a:t>
            </a:r>
            <a:r>
              <a:rPr lang="en-US" u="sng">
                <a:solidFill>
                  <a:schemeClr val="hlink"/>
                </a:solidFill>
                <a:hlinkClick r:id="rId3"/>
              </a:rPr>
              <a:t>ktbradbury@radford.edu</a:t>
            </a:r>
            <a:endParaRPr/>
          </a:p>
          <a:p>
            <a:pPr marL="0" lvl="0" indent="0" algn="ctr" rtl="0">
              <a:lnSpc>
                <a:spcPct val="100000"/>
              </a:lnSpc>
              <a:spcBef>
                <a:spcPts val="0"/>
              </a:spcBef>
              <a:spcAft>
                <a:spcPts val="0"/>
              </a:spcAft>
              <a:buClr>
                <a:schemeClr val="dk1"/>
              </a:buClr>
              <a:buSzPts val="2000"/>
              <a:buFont typeface="Arial"/>
              <a:buNone/>
            </a:pPr>
            <a:r>
              <a:rPr lang="en-US"/>
              <a:t>&amp;</a:t>
            </a:r>
            <a:endParaRPr/>
          </a:p>
          <a:p>
            <a:pPr marL="0" lvl="0" indent="0" algn="l" rtl="0">
              <a:lnSpc>
                <a:spcPct val="100000"/>
              </a:lnSpc>
              <a:spcBef>
                <a:spcPts val="0"/>
              </a:spcBef>
              <a:spcAft>
                <a:spcPts val="0"/>
              </a:spcAft>
              <a:buClr>
                <a:schemeClr val="dk1"/>
              </a:buClr>
              <a:buSzPts val="2000"/>
              <a:buFont typeface="Arial"/>
              <a:buNone/>
            </a:pPr>
            <a:r>
              <a:rPr lang="en-US"/>
              <a:t>   </a:t>
            </a:r>
            <a:r>
              <a:rPr lang="en-US" sz="2000" b="0" i="0" u="none">
                <a:solidFill>
                  <a:schemeClr val="dk1"/>
                </a:solidFill>
                <a:latin typeface="Arial"/>
                <a:ea typeface="Arial"/>
                <a:cs typeface="Arial"/>
                <a:sym typeface="Arial"/>
              </a:rPr>
              <a:t>Dana McCaleb </a:t>
            </a:r>
            <a:r>
              <a:rPr lang="en-US" sz="2000" b="0" i="0" u="sng">
                <a:solidFill>
                  <a:schemeClr val="hlink"/>
                </a:solidFill>
                <a:latin typeface="Arial"/>
                <a:ea typeface="Arial"/>
                <a:cs typeface="Arial"/>
                <a:sym typeface="Arial"/>
                <a:hlinkClick r:id="rId4"/>
              </a:rPr>
              <a:t>dmccaleb@vt.edu</a:t>
            </a:r>
            <a:endParaRPr sz="20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2000"/>
              <a:buFont typeface="Arial"/>
              <a:buNone/>
            </a:pPr>
            <a:endParaRPr/>
          </a:p>
          <a:p>
            <a:pPr marL="0" lvl="0" indent="0" algn="ctr" rtl="0">
              <a:lnSpc>
                <a:spcPct val="100000"/>
              </a:lnSpc>
              <a:spcBef>
                <a:spcPts val="400"/>
              </a:spcBef>
              <a:spcAft>
                <a:spcPts val="0"/>
              </a:spcAft>
              <a:buClr>
                <a:schemeClr val="dk1"/>
              </a:buClr>
              <a:buSzPts val="20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6"/>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“Written in the Student’s Own Words”</a:t>
            </a:r>
            <a:endParaRPr/>
          </a:p>
        </p:txBody>
      </p:sp>
      <p:sp>
        <p:nvSpPr>
          <p:cNvPr id="175" name="Google Shape;175;p46"/>
          <p:cNvSpPr txBox="1">
            <a:spLocks noGrp="1"/>
          </p:cNvSpPr>
          <p:nvPr>
            <p:ph type="body" idx="1"/>
          </p:nvPr>
        </p:nvSpPr>
        <p:spPr>
          <a:xfrm>
            <a:off x="685800" y="16764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3200"/>
              <a:buFont typeface="Arial"/>
              <a:buChar char="•"/>
            </a:pPr>
            <a:r>
              <a:rPr lang="en-US" sz="3200" b="0" i="0" u="none">
                <a:solidFill>
                  <a:srgbClr val="000000"/>
                </a:solidFill>
                <a:latin typeface="Arial"/>
                <a:ea typeface="Arial"/>
                <a:cs typeface="Arial"/>
                <a:sym typeface="Arial"/>
              </a:rPr>
              <a:t>an original word, phrase, or sentence has been changed into the student’s own words as much as possible</a:t>
            </a:r>
            <a:endParaRPr/>
          </a:p>
          <a:p>
            <a:pPr marL="342900" lvl="0" indent="-342900" algn="l" rtl="0">
              <a:lnSpc>
                <a:spcPct val="90000"/>
              </a:lnSpc>
              <a:spcBef>
                <a:spcPts val="64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a:p>
            <a:pPr marL="342900" lvl="0" indent="-342900" algn="l" rtl="0">
              <a:lnSpc>
                <a:spcPct val="90000"/>
              </a:lnSpc>
              <a:spcBef>
                <a:spcPts val="640"/>
              </a:spcBef>
              <a:spcAft>
                <a:spcPts val="0"/>
              </a:spcAft>
              <a:buClr>
                <a:srgbClr val="000000"/>
              </a:buClr>
              <a:buSzPts val="3200"/>
              <a:buFont typeface="Arial"/>
              <a:buChar char="•"/>
            </a:pPr>
            <a:r>
              <a:rPr lang="en-US" sz="3200" b="0" i="0" u="none">
                <a:solidFill>
                  <a:srgbClr val="000000"/>
                </a:solidFill>
                <a:latin typeface="Arial"/>
                <a:ea typeface="Arial"/>
                <a:cs typeface="Arial"/>
                <a:sym typeface="Arial"/>
              </a:rPr>
              <a:t>Remember, not all words in a phrase or sentence can be changed</a:t>
            </a:r>
            <a:endParaRPr/>
          </a:p>
          <a:p>
            <a:pPr marL="342900" lvl="0" indent="-342900" algn="l" rtl="0">
              <a:lnSpc>
                <a:spcPct val="90000"/>
              </a:lnSpc>
              <a:spcBef>
                <a:spcPts val="64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a:p>
            <a:pPr marL="342900" lvl="0" indent="-342900" algn="l" rtl="0">
              <a:lnSpc>
                <a:spcPct val="90000"/>
              </a:lnSpc>
              <a:spcBef>
                <a:spcPts val="64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If an item meets this criterion, place a checkmark in the “O” box.</a:t>
            </a:r>
            <a:endParaRPr/>
          </a:p>
          <a:p>
            <a:pPr marL="342900" lvl="0" indent="-139700" algn="l" rtl="0">
              <a:lnSpc>
                <a:spcPct val="100000"/>
              </a:lnSpc>
              <a:spcBef>
                <a:spcPts val="64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“Makes sense”</a:t>
            </a:r>
            <a:endParaRPr/>
          </a:p>
        </p:txBody>
      </p:sp>
      <p:sp>
        <p:nvSpPr>
          <p:cNvPr id="182" name="Google Shape;182;p47"/>
          <p:cNvSpPr txBox="1">
            <a:spLocks noGrp="1"/>
          </p:cNvSpPr>
          <p:nvPr>
            <p:ph type="body" idx="1"/>
          </p:nvPr>
        </p:nvSpPr>
        <p:spPr>
          <a:xfrm>
            <a:off x="685800" y="19812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3200"/>
              <a:buFont typeface="Arial"/>
              <a:buChar char="•"/>
            </a:pPr>
            <a:r>
              <a:rPr lang="en-US" sz="3200" b="0" i="0" u="none">
                <a:solidFill>
                  <a:srgbClr val="000000"/>
                </a:solidFill>
                <a:latin typeface="Arial"/>
                <a:ea typeface="Arial"/>
                <a:cs typeface="Arial"/>
                <a:sym typeface="Arial"/>
              </a:rPr>
              <a:t>an item is not garbled but can be understood by another person</a:t>
            </a:r>
            <a:endParaRPr/>
          </a:p>
          <a:p>
            <a:pPr marL="342900" lvl="0" indent="-342900" algn="l" rtl="0">
              <a:lnSpc>
                <a:spcPct val="90000"/>
              </a:lnSpc>
              <a:spcBef>
                <a:spcPts val="64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a:p>
            <a:pPr marL="342900" lvl="0" indent="-342900" algn="l" rtl="0">
              <a:lnSpc>
                <a:spcPct val="90000"/>
              </a:lnSpc>
              <a:spcBef>
                <a:spcPts val="64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If an item meets this criterion, place a checkmark in the “M” box.</a:t>
            </a:r>
            <a:endParaRPr/>
          </a:p>
          <a:p>
            <a:pPr marL="342900" lvl="0" indent="-139700" algn="l" rtl="0">
              <a:lnSpc>
                <a:spcPct val="100000"/>
              </a:lnSpc>
              <a:spcBef>
                <a:spcPts val="64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799733ec45_0_561"/>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Practice with Scoring</a:t>
            </a:r>
            <a:endParaRPr/>
          </a:p>
        </p:txBody>
      </p:sp>
      <p:sp>
        <p:nvSpPr>
          <p:cNvPr id="189" name="Google Shape;189;g2799733ec45_0_561"/>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Mastery Requirement: 80% of whole class and 90% of regular attendees earn at least 80%</a:t>
            </a:r>
            <a:endParaRPr/>
          </a:p>
          <a:p>
            <a:pPr marL="342900" lvl="0" indent="-342900" algn="l" rtl="0">
              <a:lnSpc>
                <a:spcPct val="100000"/>
              </a:lnSpc>
              <a:spcBef>
                <a:spcPts val="64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 </a:t>
            </a:r>
            <a:endParaRPr/>
          </a:p>
          <a:p>
            <a:pPr marL="342900" lvl="0" indent="-342900" algn="l" rtl="0">
              <a:lnSpc>
                <a:spcPct val="100000"/>
              </a:lnSpc>
              <a:spcBef>
                <a:spcPts val="640"/>
              </a:spcBef>
              <a:spcAft>
                <a:spcPts val="0"/>
              </a:spcAft>
              <a:buClr>
                <a:schemeClr val="dk1"/>
              </a:buClr>
              <a:buSzPts val="3200"/>
              <a:buFont typeface="Arial"/>
              <a:buChar char="•"/>
            </a:pPr>
            <a:r>
              <a:rPr lang="en-US"/>
              <a:t>Pre-test: </a:t>
            </a:r>
            <a:endParaRPr/>
          </a:p>
          <a:p>
            <a:pPr marL="914400" lvl="1" indent="-431800" algn="l" rtl="0">
              <a:lnSpc>
                <a:spcPct val="100000"/>
              </a:lnSpc>
              <a:spcBef>
                <a:spcPts val="640"/>
              </a:spcBef>
              <a:spcAft>
                <a:spcPts val="0"/>
              </a:spcAft>
              <a:buClr>
                <a:schemeClr val="dk1"/>
              </a:buClr>
              <a:buSzPts val="3200"/>
              <a:buFont typeface="Arial"/>
              <a:buChar char="–"/>
            </a:pPr>
            <a:r>
              <a:rPr lang="en-US"/>
              <a:t>Mother Teresa: Inspiring the World to Love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99733ec45_1_0"/>
          <p:cNvSpPr txBox="1">
            <a:spLocks noGrp="1"/>
          </p:cNvSpPr>
          <p:nvPr>
            <p:ph type="title"/>
          </p:nvPr>
        </p:nvSpPr>
        <p:spPr>
          <a:xfrm>
            <a:off x="685800" y="304800"/>
            <a:ext cx="8001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Lesson</a:t>
            </a:r>
            <a:r>
              <a:rPr lang="en-US" sz="4400" b="0" i="0" u="none">
                <a:solidFill>
                  <a:srgbClr val="FF3300"/>
                </a:solidFill>
                <a:latin typeface="Arial"/>
                <a:ea typeface="Arial"/>
                <a:cs typeface="Arial"/>
                <a:sym typeface="Arial"/>
              </a:rPr>
              <a:t> </a:t>
            </a:r>
            <a:r>
              <a:rPr lang="en-US" sz="4400" b="0" i="0" u="none">
                <a:solidFill>
                  <a:schemeClr val="dk2"/>
                </a:solidFill>
                <a:latin typeface="Arial"/>
                <a:ea typeface="Arial"/>
                <a:cs typeface="Arial"/>
                <a:sym typeface="Arial"/>
              </a:rPr>
              <a:t>1: </a:t>
            </a:r>
            <a:br>
              <a:rPr lang="en-US" sz="4400" b="0" i="0" u="none">
                <a:solidFill>
                  <a:schemeClr val="dk2"/>
                </a:solidFill>
                <a:latin typeface="Arial"/>
                <a:ea typeface="Arial"/>
                <a:cs typeface="Arial"/>
                <a:sym typeface="Arial"/>
              </a:rPr>
            </a:br>
            <a:r>
              <a:rPr lang="en-US" sz="4400" b="0" i="0" u="none">
                <a:solidFill>
                  <a:schemeClr val="dk2"/>
                </a:solidFill>
                <a:latin typeface="Arial"/>
                <a:ea typeface="Arial"/>
                <a:cs typeface="Arial"/>
                <a:sym typeface="Arial"/>
              </a:rPr>
              <a:t>Paraphrasing Words </a:t>
            </a:r>
            <a:r>
              <a:rPr lang="en-US" sz="3200" b="0" i="0" u="none">
                <a:solidFill>
                  <a:srgbClr val="000000"/>
                </a:solidFill>
                <a:latin typeface="Arial"/>
                <a:ea typeface="Arial"/>
                <a:cs typeface="Arial"/>
                <a:sym typeface="Arial"/>
              </a:rPr>
              <a:t>(pp. 12-17)</a:t>
            </a:r>
            <a:endParaRPr/>
          </a:p>
        </p:txBody>
      </p:sp>
      <p:sp>
        <p:nvSpPr>
          <p:cNvPr id="196" name="Google Shape;196;g2799733ec45_1_0"/>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Define paraphrasing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Provide characteristics of a good paraphrase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Define synonym</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a:t>
            </a: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Paraphrasing</a:t>
            </a:r>
            <a:r>
              <a:rPr lang="en-US" sz="4400" b="1" i="0" u="none">
                <a:solidFill>
                  <a:schemeClr val="dk2"/>
                </a:solidFill>
                <a:latin typeface="Arial"/>
                <a:ea typeface="Arial"/>
                <a:cs typeface="Arial"/>
                <a:sym typeface="Arial"/>
              </a:rPr>
              <a:t>     </a:t>
            </a:r>
            <a:r>
              <a:rPr lang="en-US" sz="3200" b="0" i="0" u="none">
                <a:solidFill>
                  <a:schemeClr val="dk1"/>
                </a:solidFill>
                <a:latin typeface="Arial"/>
                <a:ea typeface="Arial"/>
                <a:cs typeface="Arial"/>
                <a:sym typeface="Arial"/>
              </a:rPr>
              <a:t>(Cue Card 1)</a:t>
            </a:r>
            <a:endParaRPr/>
          </a:p>
        </p:txBody>
      </p:sp>
      <p:sp>
        <p:nvSpPr>
          <p:cNvPr id="203" name="Google Shape;203;p19"/>
          <p:cNvSpPr txBox="1">
            <a:spLocks noGrp="1"/>
          </p:cNvSpPr>
          <p:nvPr>
            <p:ph type="body" idx="1"/>
          </p:nvPr>
        </p:nvSpPr>
        <p:spPr>
          <a:xfrm>
            <a:off x="685800" y="2057400"/>
            <a:ext cx="7924800" cy="4419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Paraphrasing means putting information into your own words.</a:t>
            </a:r>
            <a:endParaRPr/>
          </a:p>
          <a:p>
            <a:pPr marL="342900" marR="0" lvl="0" indent="-342900" algn="l" rtl="0">
              <a:lnSpc>
                <a:spcPct val="90000"/>
              </a:lnSpc>
              <a:spcBef>
                <a:spcPts val="640"/>
              </a:spcBef>
              <a:spcAft>
                <a:spcPts val="0"/>
              </a:spcAft>
              <a:buClr>
                <a:srgbClr val="F88600"/>
              </a:buClr>
              <a:buSzPts val="3200"/>
              <a:buFont typeface="Arial"/>
              <a:buNone/>
            </a:pPr>
            <a:r>
              <a:rPr lang="en-US" sz="3200" b="0" i="0" u="none">
                <a:solidFill>
                  <a:srgbClr val="F88600"/>
                </a:solidFill>
                <a:latin typeface="Arial"/>
                <a:ea typeface="Arial"/>
                <a:cs typeface="Arial"/>
                <a:sym typeface="Arial"/>
              </a:rPr>
              <a:t>You can paraphrase:</a:t>
            </a:r>
            <a:endParaRPr/>
          </a:p>
          <a:p>
            <a:pPr marL="742950" marR="0" lvl="1" indent="-285750" algn="l"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A single word </a:t>
            </a:r>
            <a:endParaRPr/>
          </a:p>
          <a:p>
            <a:pPr marL="742950" marR="0" lvl="1" indent="-285750" algn="l"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A phrase or group of words</a:t>
            </a:r>
            <a:endParaRPr/>
          </a:p>
          <a:p>
            <a:pPr marL="742950" marR="0" lvl="1" indent="-285750" algn="l"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A whole sentence </a:t>
            </a:r>
            <a:endParaRPr/>
          </a:p>
          <a:p>
            <a:pPr marL="742950" marR="0" lvl="1" indent="-285750" algn="l"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A whole paragraph</a:t>
            </a:r>
            <a:endParaRPr/>
          </a:p>
          <a:p>
            <a:pPr marL="742950" marR="0" lvl="1" indent="-285750" algn="l" rtl="0">
              <a:lnSpc>
                <a:spcPct val="90000"/>
              </a:lnSpc>
              <a:spcBef>
                <a:spcPts val="56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A whole page		</a:t>
            </a:r>
            <a:r>
              <a:rPr lang="en-US" sz="2800" b="1" i="0" u="none" strike="noStrike" cap="none">
                <a:solidFill>
                  <a:schemeClr val="dk1"/>
                </a:solidFill>
                <a:latin typeface="Arial"/>
                <a:ea typeface="Arial"/>
                <a:cs typeface="Arial"/>
                <a:sym typeface="Arial"/>
              </a:rPr>
              <a:t>	 	</a:t>
            </a:r>
            <a:endParaRPr/>
          </a:p>
        </p:txBody>
      </p:sp>
      <p:sp>
        <p:nvSpPr>
          <p:cNvPr id="204" name="Google Shape;204;p19"/>
          <p:cNvSpPr/>
          <p:nvPr/>
        </p:nvSpPr>
        <p:spPr>
          <a:xfrm>
            <a:off x="609600" y="3886200"/>
            <a:ext cx="533400" cy="1600200"/>
          </a:xfrm>
          <a:prstGeom prst="leftBrace">
            <a:avLst>
              <a:gd name="adj1" fmla="val 600"/>
              <a:gd name="adj2" fmla="val 10536"/>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0"/>
          <p:cNvSpPr txBox="1">
            <a:spLocks noGrp="1"/>
          </p:cNvSpPr>
          <p:nvPr>
            <p:ph type="title"/>
          </p:nvPr>
        </p:nvSpPr>
        <p:spPr>
          <a:xfrm>
            <a:off x="192350" y="145000"/>
            <a:ext cx="8305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 </a:t>
            </a:r>
            <a:r>
              <a:rPr lang="en-US" sz="4400" b="0" i="0" u="none">
                <a:solidFill>
                  <a:schemeClr val="dk2"/>
                </a:solidFill>
                <a:latin typeface="Arial"/>
                <a:ea typeface="Arial"/>
                <a:cs typeface="Arial"/>
                <a:sym typeface="Arial"/>
              </a:rPr>
              <a:t>A Good Paraphrase </a:t>
            </a:r>
            <a:r>
              <a:rPr lang="en-US" sz="3200" b="0" i="0" u="none">
                <a:solidFill>
                  <a:schemeClr val="dk1"/>
                </a:solidFill>
                <a:latin typeface="Arial"/>
                <a:ea typeface="Arial"/>
                <a:cs typeface="Arial"/>
                <a:sym typeface="Arial"/>
              </a:rPr>
              <a:t>(Cue Card 2)</a:t>
            </a:r>
            <a:endParaRPr/>
          </a:p>
        </p:txBody>
      </p:sp>
      <p:sp>
        <p:nvSpPr>
          <p:cNvPr id="211" name="Google Shape;211;p20"/>
          <p:cNvSpPr txBox="1">
            <a:spLocks noGrp="1"/>
          </p:cNvSpPr>
          <p:nvPr>
            <p:ph type="body" idx="1"/>
          </p:nvPr>
        </p:nvSpPr>
        <p:spPr>
          <a:xfrm>
            <a:off x="413525" y="1444850"/>
            <a:ext cx="4899900" cy="4440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Noto Sans Symbols"/>
              <a:buChar char="★"/>
            </a:pPr>
            <a:r>
              <a:rPr lang="en-US" sz="3200" b="0" i="0" u="none">
                <a:solidFill>
                  <a:schemeClr val="dk1"/>
                </a:solidFill>
                <a:latin typeface="Arial"/>
                <a:ea typeface="Arial"/>
                <a:cs typeface="Arial"/>
                <a:sym typeface="Arial"/>
              </a:rPr>
              <a:t>A paraphrase must be </a:t>
            </a:r>
            <a:r>
              <a:rPr lang="en-US" sz="3200" b="1" i="0" u="none">
                <a:solidFill>
                  <a:srgbClr val="F88600"/>
                </a:solidFill>
              </a:rPr>
              <a:t>C</a:t>
            </a:r>
            <a:r>
              <a:rPr lang="en-US" sz="3200" b="0" i="0" u="none">
                <a:solidFill>
                  <a:srgbClr val="F88600"/>
                </a:solidFill>
                <a:latin typeface="Arial"/>
                <a:ea typeface="Arial"/>
                <a:cs typeface="Arial"/>
                <a:sym typeface="Arial"/>
              </a:rPr>
              <a:t>ORRECT.</a:t>
            </a:r>
            <a:endParaRPr/>
          </a:p>
          <a:p>
            <a:pPr marL="342900" marR="0" lvl="0" indent="-139700" algn="l" rtl="0">
              <a:lnSpc>
                <a:spcPct val="100000"/>
              </a:lnSpc>
              <a:spcBef>
                <a:spcPts val="640"/>
              </a:spcBef>
              <a:spcAft>
                <a:spcPts val="0"/>
              </a:spcAft>
              <a:buClr>
                <a:schemeClr val="dk1"/>
              </a:buClr>
              <a:buSzPts val="3200"/>
              <a:buFont typeface="Noto Sans Symbols"/>
              <a:buNone/>
            </a:pPr>
            <a:endParaRPr sz="3200" b="0" i="0" u="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Noto Sans Symbols"/>
              <a:buChar char="★"/>
            </a:pPr>
            <a:r>
              <a:rPr lang="en-US" sz="3200" b="0" i="0" u="none">
                <a:solidFill>
                  <a:schemeClr val="dk1"/>
                </a:solidFill>
                <a:latin typeface="Arial"/>
                <a:ea typeface="Arial"/>
                <a:cs typeface="Arial"/>
                <a:sym typeface="Arial"/>
              </a:rPr>
              <a:t>A paraphrase must include </a:t>
            </a:r>
            <a:r>
              <a:rPr lang="en-US" sz="3200" b="0" i="0" u="none">
                <a:solidFill>
                  <a:srgbClr val="F88600"/>
                </a:solidFill>
                <a:latin typeface="Arial"/>
                <a:ea typeface="Arial"/>
                <a:cs typeface="Arial"/>
                <a:sym typeface="Arial"/>
              </a:rPr>
              <a:t>ONE’S </a:t>
            </a:r>
            <a:r>
              <a:rPr lang="en-US" sz="3200" b="1" i="0" u="none">
                <a:solidFill>
                  <a:srgbClr val="F88600"/>
                </a:solidFill>
              </a:rPr>
              <a:t>O</a:t>
            </a:r>
            <a:r>
              <a:rPr lang="en-US" sz="3200" b="0" i="0" u="none">
                <a:solidFill>
                  <a:srgbClr val="F88600"/>
                </a:solidFill>
                <a:latin typeface="Arial"/>
                <a:ea typeface="Arial"/>
                <a:cs typeface="Arial"/>
                <a:sym typeface="Arial"/>
              </a:rPr>
              <a:t>WN WORDS</a:t>
            </a:r>
            <a:r>
              <a:rPr lang="en-US" sz="3200" b="0" i="0" u="none">
                <a:solidFill>
                  <a:schemeClr val="dk1"/>
                </a:solidFill>
                <a:latin typeface="Arial"/>
                <a:ea typeface="Arial"/>
                <a:cs typeface="Arial"/>
                <a:sym typeface="Arial"/>
              </a:rPr>
              <a:t>.</a:t>
            </a:r>
            <a:endParaRPr/>
          </a:p>
          <a:p>
            <a:pPr marL="342900" marR="0" lvl="0" indent="-139700" algn="l" rtl="0">
              <a:lnSpc>
                <a:spcPct val="100000"/>
              </a:lnSpc>
              <a:spcBef>
                <a:spcPts val="640"/>
              </a:spcBef>
              <a:spcAft>
                <a:spcPts val="0"/>
              </a:spcAft>
              <a:buClr>
                <a:schemeClr val="dk1"/>
              </a:buClr>
              <a:buSzPts val="3200"/>
              <a:buFont typeface="Noto Sans Symbols"/>
              <a:buNone/>
            </a:pPr>
            <a:endParaRPr sz="3200" b="0" i="0" u="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Noto Sans Symbols"/>
              <a:buChar char="★"/>
            </a:pPr>
            <a:r>
              <a:rPr lang="en-US" sz="3200" b="0" i="0" u="none">
                <a:solidFill>
                  <a:schemeClr val="dk1"/>
                </a:solidFill>
                <a:latin typeface="Arial"/>
                <a:ea typeface="Arial"/>
                <a:cs typeface="Arial"/>
                <a:sym typeface="Arial"/>
              </a:rPr>
              <a:t>A paraphrase must </a:t>
            </a:r>
            <a:r>
              <a:rPr lang="en-US" sz="3200" b="1" i="0" u="none">
                <a:solidFill>
                  <a:srgbClr val="F88600"/>
                </a:solidFill>
              </a:rPr>
              <a:t>M</a:t>
            </a:r>
            <a:r>
              <a:rPr lang="en-US" sz="3200" b="0" i="0" u="none">
                <a:solidFill>
                  <a:srgbClr val="F88600"/>
                </a:solidFill>
                <a:latin typeface="Arial"/>
                <a:ea typeface="Arial"/>
                <a:cs typeface="Arial"/>
                <a:sym typeface="Arial"/>
              </a:rPr>
              <a:t>AKE SENSE.</a:t>
            </a:r>
            <a:endParaRPr/>
          </a:p>
          <a:p>
            <a:pPr marL="742950" marR="0" lvl="1" indent="-285750" algn="ctr" rtl="0">
              <a:lnSpc>
                <a:spcPct val="15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							</a:t>
            </a:r>
            <a:endParaRPr/>
          </a:p>
          <a:p>
            <a:pPr marL="742950" marR="0" lvl="1" indent="-285750" algn="ctr"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2" name="Google Shape;212;p20"/>
          <p:cNvSpPr/>
          <p:nvPr/>
        </p:nvSpPr>
        <p:spPr>
          <a:xfrm>
            <a:off x="5166800" y="1771100"/>
            <a:ext cx="1438200" cy="4634100"/>
          </a:xfrm>
          <a:prstGeom prst="chevron">
            <a:avLst>
              <a:gd name="adj" fmla="val 52079"/>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txBox="1"/>
          <p:nvPr/>
        </p:nvSpPr>
        <p:spPr>
          <a:xfrm>
            <a:off x="6753725" y="3492300"/>
            <a:ext cx="25011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300" b="1">
                <a:solidFill>
                  <a:srgbClr val="FF9900"/>
                </a:solidFill>
              </a:rPr>
              <a:t>.com</a:t>
            </a:r>
            <a:endParaRPr sz="5300" b="1">
              <a:solidFill>
                <a:srgbClr val="FF99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Synonym</a:t>
            </a:r>
            <a:r>
              <a:rPr lang="en-US" sz="4400" b="1" i="0" u="none">
                <a:solidFill>
                  <a:schemeClr val="dk2"/>
                </a:solidFill>
                <a:latin typeface="Arial"/>
                <a:ea typeface="Arial"/>
                <a:cs typeface="Arial"/>
                <a:sym typeface="Arial"/>
              </a:rPr>
              <a:t>     </a:t>
            </a:r>
            <a:r>
              <a:rPr lang="en-US" sz="3200" b="0" i="0" u="none">
                <a:solidFill>
                  <a:schemeClr val="dk1"/>
                </a:solidFill>
                <a:latin typeface="Arial"/>
                <a:ea typeface="Arial"/>
                <a:cs typeface="Arial"/>
                <a:sym typeface="Arial"/>
              </a:rPr>
              <a:t>(Cue Card 3)</a:t>
            </a:r>
            <a:endParaRPr/>
          </a:p>
        </p:txBody>
      </p:sp>
      <p:sp>
        <p:nvSpPr>
          <p:cNvPr id="220" name="Google Shape;220;p21"/>
          <p:cNvSpPr txBox="1">
            <a:spLocks noGrp="1"/>
          </p:cNvSpPr>
          <p:nvPr>
            <p:ph type="body" idx="1"/>
          </p:nvPr>
        </p:nvSpPr>
        <p:spPr>
          <a:xfrm>
            <a:off x="533400" y="1905000"/>
            <a:ext cx="7772400" cy="43434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2600"/>
              <a:buFont typeface="Arial"/>
              <a:buNone/>
            </a:pPr>
            <a:r>
              <a:rPr lang="en-US" sz="2600" b="0" i="0" u="none">
                <a:solidFill>
                  <a:schemeClr val="dk1"/>
                </a:solidFill>
                <a:latin typeface="Arial"/>
                <a:ea typeface="Arial"/>
                <a:cs typeface="Arial"/>
                <a:sym typeface="Arial"/>
              </a:rPr>
              <a:t>A synonym is a word that has </a:t>
            </a:r>
            <a:r>
              <a:rPr lang="en-US" sz="2600" b="0" i="1" u="sng">
                <a:solidFill>
                  <a:srgbClr val="F88600"/>
                </a:solidFill>
                <a:latin typeface="Arial"/>
                <a:ea typeface="Arial"/>
                <a:cs typeface="Arial"/>
                <a:sym typeface="Arial"/>
              </a:rPr>
              <a:t>the same meaning or a very close meaning</a:t>
            </a:r>
            <a:r>
              <a:rPr lang="en-US" sz="2600" b="0" i="0" u="none">
                <a:solidFill>
                  <a:schemeClr val="dk1"/>
                </a:solidFill>
                <a:latin typeface="Arial"/>
                <a:ea typeface="Arial"/>
                <a:cs typeface="Arial"/>
                <a:sym typeface="Arial"/>
              </a:rPr>
              <a:t> to the original word.</a:t>
            </a:r>
            <a:endParaRPr/>
          </a:p>
          <a:p>
            <a:pPr marL="342900" marR="0" lvl="0" indent="-222250" algn="l" rtl="0">
              <a:lnSpc>
                <a:spcPct val="90000"/>
              </a:lnSpc>
              <a:spcBef>
                <a:spcPts val="380"/>
              </a:spcBef>
              <a:spcAft>
                <a:spcPts val="0"/>
              </a:spcAft>
              <a:buClr>
                <a:schemeClr val="dk1"/>
              </a:buClr>
              <a:buSzPts val="1900"/>
              <a:buFont typeface="Arial"/>
              <a:buNone/>
            </a:pPr>
            <a:endParaRPr sz="1900" b="0" i="0" u="none">
              <a:solidFill>
                <a:schemeClr val="dk1"/>
              </a:solidFill>
              <a:latin typeface="Arial"/>
              <a:ea typeface="Arial"/>
              <a:cs typeface="Arial"/>
              <a:sym typeface="Arial"/>
            </a:endParaRPr>
          </a:p>
          <a:p>
            <a:pPr marL="342900" marR="0" lvl="0" indent="-342900" algn="l" rtl="0">
              <a:lnSpc>
                <a:spcPct val="90000"/>
              </a:lnSpc>
              <a:spcBef>
                <a:spcPts val="380"/>
              </a:spcBef>
              <a:spcAft>
                <a:spcPts val="0"/>
              </a:spcAft>
              <a:buClr>
                <a:srgbClr val="F88600"/>
              </a:buClr>
              <a:buSzPts val="1900"/>
              <a:buFont typeface="Arial"/>
              <a:buNone/>
            </a:pPr>
            <a:r>
              <a:rPr lang="en-US" sz="1900" b="0" i="0" u="sng">
                <a:solidFill>
                  <a:srgbClr val="F88600"/>
                </a:solidFill>
                <a:latin typeface="Arial"/>
                <a:ea typeface="Arial"/>
                <a:cs typeface="Arial"/>
                <a:sym typeface="Arial"/>
              </a:rPr>
              <a:t>Examples</a:t>
            </a:r>
            <a:r>
              <a:rPr lang="en-US" sz="1900" b="0" i="0" u="none">
                <a:solidFill>
                  <a:srgbClr val="F88600"/>
                </a:solidFill>
                <a:latin typeface="Arial"/>
                <a:ea typeface="Arial"/>
                <a:cs typeface="Arial"/>
                <a:sym typeface="Arial"/>
              </a:rPr>
              <a:t>:</a:t>
            </a:r>
            <a:endParaRPr sz="1900" b="0" i="0" u="none">
              <a:solidFill>
                <a:srgbClr val="FF3300"/>
              </a:solidFill>
              <a:latin typeface="Arial"/>
              <a:ea typeface="Arial"/>
              <a:cs typeface="Arial"/>
              <a:sym typeface="Arial"/>
            </a:endParaRPr>
          </a:p>
          <a:p>
            <a:pPr marL="342900" marR="0" lvl="0" indent="-342900" algn="l" rtl="0">
              <a:lnSpc>
                <a:spcPct val="90000"/>
              </a:lnSpc>
              <a:spcBef>
                <a:spcPts val="380"/>
              </a:spcBef>
              <a:spcAft>
                <a:spcPts val="0"/>
              </a:spcAft>
              <a:buClr>
                <a:schemeClr val="dk1"/>
              </a:buClr>
              <a:buSzPts val="1900"/>
              <a:buFont typeface="Noto Sans Symbols"/>
              <a:buChar char="★"/>
            </a:pPr>
            <a:r>
              <a:rPr lang="en-US" sz="1900" b="0" i="0" u="none">
                <a:solidFill>
                  <a:schemeClr val="dk1"/>
                </a:solidFill>
                <a:latin typeface="Arial"/>
                <a:ea typeface="Arial"/>
                <a:cs typeface="Arial"/>
                <a:sym typeface="Arial"/>
              </a:rPr>
              <a:t>A synonym for </a:t>
            </a:r>
            <a:r>
              <a:rPr lang="en-US" sz="1900" b="0" i="0" u="sng">
                <a:solidFill>
                  <a:srgbClr val="F88600"/>
                </a:solidFill>
                <a:latin typeface="Arial"/>
                <a:ea typeface="Arial"/>
                <a:cs typeface="Arial"/>
                <a:sym typeface="Arial"/>
              </a:rPr>
              <a:t>pretty</a:t>
            </a:r>
            <a:r>
              <a:rPr lang="en-US" sz="1900" b="0" i="0" u="none">
                <a:solidFill>
                  <a:schemeClr val="dk1"/>
                </a:solidFill>
                <a:latin typeface="Arial"/>
                <a:ea typeface="Arial"/>
                <a:cs typeface="Arial"/>
                <a:sym typeface="Arial"/>
              </a:rPr>
              <a:t> is </a:t>
            </a:r>
            <a:r>
              <a:rPr lang="en-US" sz="1900" b="0" i="0" u="sng">
                <a:solidFill>
                  <a:srgbClr val="F88600"/>
                </a:solidFill>
                <a:latin typeface="Arial"/>
                <a:ea typeface="Arial"/>
                <a:cs typeface="Arial"/>
                <a:sym typeface="Arial"/>
              </a:rPr>
              <a:t>lovely</a:t>
            </a:r>
            <a:r>
              <a:rPr lang="en-US" sz="1900" b="0" i="0" u="none">
                <a:solidFill>
                  <a:schemeClr val="dk1"/>
                </a:solidFill>
                <a:latin typeface="Arial"/>
                <a:ea typeface="Arial"/>
                <a:cs typeface="Arial"/>
                <a:sym typeface="Arial"/>
              </a:rPr>
              <a:t>.</a:t>
            </a:r>
            <a:endParaRPr/>
          </a:p>
          <a:p>
            <a:pPr marL="342900" marR="0" lvl="0" indent="-342900" algn="l" rtl="0">
              <a:lnSpc>
                <a:spcPct val="90000"/>
              </a:lnSpc>
              <a:spcBef>
                <a:spcPts val="380"/>
              </a:spcBef>
              <a:spcAft>
                <a:spcPts val="0"/>
              </a:spcAft>
              <a:buClr>
                <a:schemeClr val="dk1"/>
              </a:buClr>
              <a:buSzPts val="1900"/>
              <a:buFont typeface="Noto Sans Symbols"/>
              <a:buChar char="★"/>
            </a:pPr>
            <a:r>
              <a:rPr lang="en-US" sz="1900" b="0" i="0" u="none">
                <a:solidFill>
                  <a:schemeClr val="dk1"/>
                </a:solidFill>
                <a:latin typeface="Arial"/>
                <a:ea typeface="Arial"/>
                <a:cs typeface="Arial"/>
                <a:sym typeface="Arial"/>
              </a:rPr>
              <a:t>A synonym for </a:t>
            </a:r>
            <a:r>
              <a:rPr lang="en-US" sz="1900" b="0" i="0" u="sng">
                <a:solidFill>
                  <a:srgbClr val="F88600"/>
                </a:solidFill>
                <a:latin typeface="Arial"/>
                <a:ea typeface="Arial"/>
                <a:cs typeface="Arial"/>
                <a:sym typeface="Arial"/>
              </a:rPr>
              <a:t>starving</a:t>
            </a:r>
            <a:r>
              <a:rPr lang="en-US" sz="1900" b="0" i="0" u="none">
                <a:solidFill>
                  <a:schemeClr val="dk1"/>
                </a:solidFill>
                <a:latin typeface="Arial"/>
                <a:ea typeface="Arial"/>
                <a:cs typeface="Arial"/>
                <a:sym typeface="Arial"/>
              </a:rPr>
              <a:t> is </a:t>
            </a:r>
            <a:r>
              <a:rPr lang="en-US" sz="1900" b="0" i="0" u="sng">
                <a:solidFill>
                  <a:srgbClr val="F88600"/>
                </a:solidFill>
                <a:latin typeface="Arial"/>
                <a:ea typeface="Arial"/>
                <a:cs typeface="Arial"/>
                <a:sym typeface="Arial"/>
              </a:rPr>
              <a:t>famished</a:t>
            </a:r>
            <a:r>
              <a:rPr lang="en-US" sz="1900" b="0" i="0" u="none">
                <a:solidFill>
                  <a:schemeClr val="dk1"/>
                </a:solidFill>
                <a:latin typeface="Arial"/>
                <a:ea typeface="Arial"/>
                <a:cs typeface="Arial"/>
                <a:sym typeface="Arial"/>
              </a:rPr>
              <a:t>.</a:t>
            </a:r>
            <a:endParaRPr/>
          </a:p>
          <a:p>
            <a:pPr marL="342900" marR="0" lvl="0" indent="-342900" algn="l" rtl="0">
              <a:lnSpc>
                <a:spcPct val="90000"/>
              </a:lnSpc>
              <a:spcBef>
                <a:spcPts val="380"/>
              </a:spcBef>
              <a:spcAft>
                <a:spcPts val="0"/>
              </a:spcAft>
              <a:buClr>
                <a:schemeClr val="dk1"/>
              </a:buClr>
              <a:buSzPts val="1900"/>
              <a:buFont typeface="Noto Sans Symbols"/>
              <a:buChar char="★"/>
            </a:pPr>
            <a:r>
              <a:rPr lang="en-US" sz="1900" b="0" i="0" u="none">
                <a:solidFill>
                  <a:schemeClr val="dk1"/>
                </a:solidFill>
                <a:latin typeface="Arial"/>
                <a:ea typeface="Arial"/>
                <a:cs typeface="Arial"/>
                <a:sym typeface="Arial"/>
              </a:rPr>
              <a:t>A synonym for </a:t>
            </a:r>
            <a:r>
              <a:rPr lang="en-US" sz="1900" b="0" i="0" u="sng">
                <a:solidFill>
                  <a:srgbClr val="F88600"/>
                </a:solidFill>
                <a:latin typeface="Arial"/>
                <a:ea typeface="Arial"/>
                <a:cs typeface="Arial"/>
                <a:sym typeface="Arial"/>
              </a:rPr>
              <a:t>purple</a:t>
            </a:r>
            <a:r>
              <a:rPr lang="en-US" sz="1900" b="0" i="0" u="none">
                <a:solidFill>
                  <a:schemeClr val="dk1"/>
                </a:solidFill>
                <a:latin typeface="Arial"/>
                <a:ea typeface="Arial"/>
                <a:cs typeface="Arial"/>
                <a:sym typeface="Arial"/>
              </a:rPr>
              <a:t> is </a:t>
            </a:r>
            <a:r>
              <a:rPr lang="en-US" sz="1900" b="0" i="0" u="sng">
                <a:solidFill>
                  <a:srgbClr val="F88600"/>
                </a:solidFill>
                <a:latin typeface="Arial"/>
                <a:ea typeface="Arial"/>
                <a:cs typeface="Arial"/>
                <a:sym typeface="Arial"/>
              </a:rPr>
              <a:t>amethyst</a:t>
            </a:r>
            <a:r>
              <a:rPr lang="en-US" sz="1900" b="0" i="0" u="none">
                <a:solidFill>
                  <a:schemeClr val="dk1"/>
                </a:solidFill>
                <a:latin typeface="Arial"/>
                <a:ea typeface="Arial"/>
                <a:cs typeface="Arial"/>
                <a:sym typeface="Arial"/>
              </a:rPr>
              <a:t>.</a:t>
            </a:r>
            <a:endParaRPr/>
          </a:p>
          <a:p>
            <a:pPr marL="342900" marR="0" lvl="0" indent="-342900" algn="l" rtl="0">
              <a:lnSpc>
                <a:spcPct val="90000"/>
              </a:lnSpc>
              <a:spcBef>
                <a:spcPts val="380"/>
              </a:spcBef>
              <a:spcAft>
                <a:spcPts val="0"/>
              </a:spcAft>
              <a:buClr>
                <a:schemeClr val="dk1"/>
              </a:buClr>
              <a:buSzPts val="1900"/>
              <a:buFont typeface="Noto Sans Symbols"/>
              <a:buChar char="★"/>
            </a:pPr>
            <a:r>
              <a:rPr lang="en-US" sz="1900" b="0" i="0" u="none">
                <a:solidFill>
                  <a:schemeClr val="dk1"/>
                </a:solidFill>
                <a:latin typeface="Arial"/>
                <a:ea typeface="Arial"/>
                <a:cs typeface="Arial"/>
                <a:sym typeface="Arial"/>
              </a:rPr>
              <a:t>A synonym for </a:t>
            </a:r>
            <a:r>
              <a:rPr lang="en-US" sz="1900" b="0" i="0" u="sng">
                <a:solidFill>
                  <a:srgbClr val="F88600"/>
                </a:solidFill>
                <a:latin typeface="Arial"/>
                <a:ea typeface="Arial"/>
                <a:cs typeface="Arial"/>
                <a:sym typeface="Arial"/>
              </a:rPr>
              <a:t>automobile</a:t>
            </a:r>
            <a:r>
              <a:rPr lang="en-US" sz="1900" b="0" i="0" u="none">
                <a:solidFill>
                  <a:srgbClr val="F88600"/>
                </a:solidFill>
                <a:latin typeface="Arial"/>
                <a:ea typeface="Arial"/>
                <a:cs typeface="Arial"/>
                <a:sym typeface="Arial"/>
              </a:rPr>
              <a:t> </a:t>
            </a:r>
            <a:r>
              <a:rPr lang="en-US" sz="1900" b="0" i="0" u="none">
                <a:solidFill>
                  <a:schemeClr val="dk1"/>
                </a:solidFill>
                <a:latin typeface="Arial"/>
                <a:ea typeface="Arial"/>
                <a:cs typeface="Arial"/>
                <a:sym typeface="Arial"/>
              </a:rPr>
              <a:t>is </a:t>
            </a:r>
            <a:r>
              <a:rPr lang="en-US" sz="1900" b="0" i="0" u="sng">
                <a:solidFill>
                  <a:srgbClr val="F88600"/>
                </a:solidFill>
                <a:latin typeface="Arial"/>
                <a:ea typeface="Arial"/>
                <a:cs typeface="Arial"/>
                <a:sym typeface="Arial"/>
              </a:rPr>
              <a:t>car</a:t>
            </a:r>
            <a:r>
              <a:rPr lang="en-US" sz="1900" b="0" i="0" u="none">
                <a:solidFill>
                  <a:schemeClr val="dk1"/>
                </a:solidFill>
                <a:latin typeface="Arial"/>
                <a:ea typeface="Arial"/>
                <a:cs typeface="Arial"/>
                <a:sym typeface="Arial"/>
              </a:rPr>
              <a:t>.</a:t>
            </a:r>
            <a:endParaRPr sz="1300" b="0" i="0" u="none">
              <a:solidFill>
                <a:schemeClr val="dk1"/>
              </a:solidFill>
              <a:latin typeface="Arial"/>
              <a:ea typeface="Arial"/>
              <a:cs typeface="Arial"/>
              <a:sym typeface="Arial"/>
            </a:endParaRPr>
          </a:p>
          <a:p>
            <a:pPr marL="742950" marR="0" lvl="1" indent="-285750" algn="ctr" rtl="0">
              <a:lnSpc>
                <a:spcPct val="90000"/>
              </a:lnSpc>
              <a:spcBef>
                <a:spcPts val="260"/>
              </a:spcBef>
              <a:spcAft>
                <a:spcPts val="0"/>
              </a:spcAft>
              <a:buClr>
                <a:schemeClr val="dk1"/>
              </a:buClr>
              <a:buSzPts val="1300"/>
              <a:buFont typeface="Arial"/>
              <a:buNone/>
            </a:pPr>
            <a:r>
              <a:rPr lang="en-US" sz="1300" b="0" i="0" u="none" strike="noStrike" cap="none">
                <a:solidFill>
                  <a:schemeClr val="dk1"/>
                </a:solidFill>
                <a:latin typeface="Arial"/>
                <a:ea typeface="Arial"/>
                <a:cs typeface="Arial"/>
                <a:sym typeface="Arial"/>
              </a:rPr>
              <a:t>								</a:t>
            </a:r>
            <a:endParaRPr/>
          </a:p>
          <a:p>
            <a:pPr marL="342900" marR="0" lvl="0" indent="-260350" algn="l" rtl="0">
              <a:lnSpc>
                <a:spcPct val="100000"/>
              </a:lnSpc>
              <a:spcBef>
                <a:spcPts val="260"/>
              </a:spcBef>
              <a:spcAft>
                <a:spcPts val="0"/>
              </a:spcAft>
              <a:buClr>
                <a:schemeClr val="dk1"/>
              </a:buClr>
              <a:buSzPts val="1300"/>
              <a:buFont typeface="Arial"/>
              <a:buNone/>
            </a:pP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Lesson</a:t>
            </a:r>
            <a:r>
              <a:rPr lang="en-US" sz="4400" b="0" i="0" u="none">
                <a:solidFill>
                  <a:srgbClr val="FF3300"/>
                </a:solidFill>
                <a:latin typeface="Arial"/>
                <a:ea typeface="Arial"/>
                <a:cs typeface="Arial"/>
                <a:sym typeface="Arial"/>
              </a:rPr>
              <a:t> </a:t>
            </a:r>
            <a:r>
              <a:rPr lang="en-US" sz="4400" b="0" i="0" u="none">
                <a:solidFill>
                  <a:schemeClr val="dk2"/>
                </a:solidFill>
                <a:latin typeface="Arial"/>
                <a:ea typeface="Arial"/>
                <a:cs typeface="Arial"/>
                <a:sym typeface="Arial"/>
              </a:rPr>
              <a:t>1: </a:t>
            </a:r>
            <a:r>
              <a:rPr lang="en-US" sz="3200" b="0" i="0" u="none">
                <a:solidFill>
                  <a:schemeClr val="dk2"/>
                </a:solidFill>
                <a:latin typeface="Arial"/>
                <a:ea typeface="Arial"/>
                <a:cs typeface="Arial"/>
                <a:sym typeface="Arial"/>
              </a:rPr>
              <a:t>Practice w/Synonyms</a:t>
            </a:r>
            <a:br>
              <a:rPr lang="en-US" sz="3200" b="0" i="0" u="none">
                <a:solidFill>
                  <a:schemeClr val="dk2"/>
                </a:solidFill>
                <a:latin typeface="Arial"/>
                <a:ea typeface="Arial"/>
                <a:cs typeface="Arial"/>
                <a:sym typeface="Arial"/>
              </a:rPr>
            </a:br>
            <a:r>
              <a:rPr lang="en-US" sz="3200" b="0" i="0" u="none">
                <a:solidFill>
                  <a:srgbClr val="000000"/>
                </a:solidFill>
                <a:latin typeface="Arial"/>
                <a:ea typeface="Arial"/>
                <a:cs typeface="Arial"/>
                <a:sym typeface="Arial"/>
              </a:rPr>
              <a:t>(pp. 14-16)</a:t>
            </a:r>
            <a:endParaRPr/>
          </a:p>
        </p:txBody>
      </p:sp>
      <p:sp>
        <p:nvSpPr>
          <p:cNvPr id="227" name="Google Shape;227;p22"/>
          <p:cNvSpPr txBox="1">
            <a:spLocks noGrp="1"/>
          </p:cNvSpPr>
          <p:nvPr>
            <p:ph type="body" idx="1"/>
          </p:nvPr>
        </p:nvSpPr>
        <p:spPr>
          <a:xfrm>
            <a:off x="381000" y="1752600"/>
            <a:ext cx="85344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70000"/>
              </a:lnSpc>
              <a:spcBef>
                <a:spcPts val="0"/>
              </a:spcBef>
              <a:spcAft>
                <a:spcPts val="0"/>
              </a:spcAft>
              <a:buClr>
                <a:schemeClr val="dk1"/>
              </a:buClr>
              <a:buSzPts val="2500"/>
              <a:buFont typeface="Arial Black"/>
              <a:buNone/>
            </a:pPr>
            <a:r>
              <a:rPr lang="en-US" sz="2500" b="0" i="0" u="none">
                <a:solidFill>
                  <a:schemeClr val="dk1"/>
                </a:solidFill>
                <a:latin typeface="Arial Black"/>
                <a:ea typeface="Arial Black"/>
                <a:cs typeface="Arial Black"/>
                <a:sym typeface="Arial Black"/>
              </a:rPr>
              <a:t>1.  </a:t>
            </a:r>
            <a:r>
              <a:rPr lang="en-US" sz="2500" b="0" i="0" u="none">
                <a:solidFill>
                  <a:srgbClr val="000000"/>
                </a:solidFill>
                <a:latin typeface="Arial Black"/>
                <a:ea typeface="Arial Black"/>
                <a:cs typeface="Arial Black"/>
                <a:sym typeface="Arial Black"/>
              </a:rPr>
              <a:t>Conduct the</a:t>
            </a:r>
            <a:r>
              <a:rPr lang="en-US" sz="2500" b="0" i="0" u="none">
                <a:solidFill>
                  <a:srgbClr val="F88600"/>
                </a:solidFill>
                <a:latin typeface="Arial Black"/>
                <a:ea typeface="Arial Black"/>
                <a:cs typeface="Arial Black"/>
                <a:sym typeface="Arial Black"/>
              </a:rPr>
              <a:t> </a:t>
            </a:r>
            <a:r>
              <a:rPr lang="en-US" sz="2500" b="0" i="1" u="none">
                <a:solidFill>
                  <a:srgbClr val="FFC000"/>
                </a:solidFill>
                <a:latin typeface="Arial Black"/>
                <a:ea typeface="Arial Black"/>
                <a:cs typeface="Arial Black"/>
                <a:sym typeface="Arial Black"/>
              </a:rPr>
              <a:t>Learn-by-Watching</a:t>
            </a:r>
            <a:r>
              <a:rPr lang="en-US" sz="2500" b="0" i="1" u="none">
                <a:solidFill>
                  <a:schemeClr val="accent2"/>
                </a:solidFill>
                <a:latin typeface="Arial Black"/>
                <a:ea typeface="Arial Black"/>
                <a:cs typeface="Arial Black"/>
                <a:sym typeface="Arial Black"/>
              </a:rPr>
              <a:t> </a:t>
            </a:r>
            <a:r>
              <a:rPr lang="en-US" sz="2500" b="0" i="1" u="none">
                <a:solidFill>
                  <a:srgbClr val="000000"/>
                </a:solidFill>
                <a:latin typeface="Arial Black"/>
                <a:ea typeface="Arial Black"/>
                <a:cs typeface="Arial Black"/>
                <a:sym typeface="Arial Black"/>
              </a:rPr>
              <a:t>Activity</a:t>
            </a:r>
            <a:endParaRPr sz="2500" b="0" i="0" u="none">
              <a:solidFill>
                <a:srgbClr val="000000"/>
              </a:solidFill>
              <a:latin typeface="Arial Black"/>
              <a:ea typeface="Arial Black"/>
              <a:cs typeface="Arial Black"/>
              <a:sym typeface="Arial Black"/>
            </a:endParaRPr>
          </a:p>
          <a:p>
            <a:pPr marL="742950" marR="0" lvl="1" indent="-285750" algn="l" rtl="0">
              <a:lnSpc>
                <a:spcPct val="70000"/>
              </a:lnSpc>
              <a:spcBef>
                <a:spcPts val="500"/>
              </a:spcBef>
              <a:spcAft>
                <a:spcPts val="0"/>
              </a:spcAft>
              <a:buClr>
                <a:srgbClr val="000000"/>
              </a:buClr>
              <a:buSzPts val="2500"/>
              <a:buFont typeface="Arial"/>
              <a:buChar char="•"/>
            </a:pPr>
            <a:r>
              <a:rPr lang="en-US" sz="2500" b="0" i="0" u="none" strike="noStrike" cap="none">
                <a:solidFill>
                  <a:srgbClr val="000000"/>
                </a:solidFill>
                <a:latin typeface="Arial Black"/>
                <a:ea typeface="Arial Black"/>
                <a:cs typeface="Arial Black"/>
                <a:sym typeface="Arial Black"/>
              </a:rPr>
              <a:t>	Demonstrate finding synonyms.</a:t>
            </a:r>
            <a:endParaRPr/>
          </a:p>
          <a:p>
            <a:pPr marL="742950" marR="0" lvl="1" indent="-285750" algn="l" rtl="0">
              <a:lnSpc>
                <a:spcPct val="70000"/>
              </a:lnSpc>
              <a:spcBef>
                <a:spcPts val="500"/>
              </a:spcBef>
              <a:spcAft>
                <a:spcPts val="0"/>
              </a:spcAft>
              <a:buClr>
                <a:srgbClr val="000000"/>
              </a:buClr>
              <a:buSzPts val="2500"/>
              <a:buFont typeface="Arial"/>
              <a:buChar char="•"/>
            </a:pPr>
            <a:r>
              <a:rPr lang="en-US" sz="2500" b="0" i="0" u="none" strike="noStrike" cap="none">
                <a:solidFill>
                  <a:srgbClr val="000000"/>
                </a:solidFill>
                <a:latin typeface="Arial Black"/>
                <a:ea typeface="Arial Black"/>
                <a:cs typeface="Arial Black"/>
                <a:sym typeface="Arial Black"/>
              </a:rPr>
              <a:t>	Put each word in a sentence.</a:t>
            </a:r>
            <a:endParaRPr/>
          </a:p>
          <a:p>
            <a:pPr marL="742950" marR="0" lvl="1" indent="-285750" algn="l" rtl="0">
              <a:lnSpc>
                <a:spcPct val="70000"/>
              </a:lnSpc>
              <a:spcBef>
                <a:spcPts val="500"/>
              </a:spcBef>
              <a:spcAft>
                <a:spcPts val="0"/>
              </a:spcAft>
              <a:buClr>
                <a:srgbClr val="000000"/>
              </a:buClr>
              <a:buSzPts val="2500"/>
              <a:buFont typeface="Arial"/>
              <a:buChar char="•"/>
            </a:pPr>
            <a:r>
              <a:rPr lang="en-US" sz="2500" b="0" i="0" u="none" strike="noStrike" cap="none">
                <a:solidFill>
                  <a:srgbClr val="000000"/>
                </a:solidFill>
                <a:latin typeface="Arial Black"/>
                <a:ea typeface="Arial Black"/>
                <a:cs typeface="Arial Black"/>
                <a:sym typeface="Arial Black"/>
              </a:rPr>
              <a:t>	Replace the word with a synonym in the same sentence.</a:t>
            </a:r>
            <a:endParaRPr/>
          </a:p>
          <a:p>
            <a:pPr marL="742950" marR="0" lvl="1" indent="-285750" algn="l" rtl="0">
              <a:lnSpc>
                <a:spcPct val="70000"/>
              </a:lnSpc>
              <a:spcBef>
                <a:spcPts val="500"/>
              </a:spcBef>
              <a:spcAft>
                <a:spcPts val="0"/>
              </a:spcAft>
              <a:buClr>
                <a:srgbClr val="000000"/>
              </a:buClr>
              <a:buSzPts val="2500"/>
              <a:buFont typeface="Arial"/>
              <a:buChar char="•"/>
            </a:pPr>
            <a:r>
              <a:rPr lang="en-US" sz="2500" b="0" i="0" u="none" strike="noStrike" cap="none">
                <a:solidFill>
                  <a:srgbClr val="000000"/>
                </a:solidFill>
                <a:latin typeface="Arial Black"/>
                <a:ea typeface="Arial Black"/>
                <a:cs typeface="Arial Black"/>
                <a:sym typeface="Arial Black"/>
              </a:rPr>
              <a:t>   Check whether the sentence means the same thing.</a:t>
            </a:r>
            <a:endParaRPr/>
          </a:p>
          <a:p>
            <a:pPr marL="342900" marR="0" lvl="0" indent="-342900" algn="l" rtl="0">
              <a:lnSpc>
                <a:spcPct val="70000"/>
              </a:lnSpc>
              <a:spcBef>
                <a:spcPts val="500"/>
              </a:spcBef>
              <a:spcAft>
                <a:spcPts val="0"/>
              </a:spcAft>
              <a:buClr>
                <a:srgbClr val="000000"/>
              </a:buClr>
              <a:buSzPts val="2500"/>
              <a:buFont typeface="Arial Black"/>
              <a:buNone/>
            </a:pPr>
            <a:r>
              <a:rPr lang="en-US" sz="2500" b="0" i="0" u="none">
                <a:solidFill>
                  <a:srgbClr val="000000"/>
                </a:solidFill>
                <a:latin typeface="Arial Black"/>
                <a:ea typeface="Arial Black"/>
                <a:cs typeface="Arial Black"/>
                <a:sym typeface="Arial Black"/>
              </a:rPr>
              <a:t>2.  Conduct the </a:t>
            </a:r>
            <a:r>
              <a:rPr lang="en-US" sz="2500" b="0" i="1" u="none">
                <a:solidFill>
                  <a:srgbClr val="3366FF"/>
                </a:solidFill>
                <a:latin typeface="Arial Black"/>
                <a:ea typeface="Arial Black"/>
                <a:cs typeface="Arial Black"/>
                <a:sym typeface="Arial Black"/>
              </a:rPr>
              <a:t>Learn-by-Sharing </a:t>
            </a:r>
            <a:r>
              <a:rPr lang="en-US" sz="2500" b="0" i="1" u="none">
                <a:solidFill>
                  <a:srgbClr val="000000"/>
                </a:solidFill>
                <a:latin typeface="Arial Black"/>
                <a:ea typeface="Arial Black"/>
                <a:cs typeface="Arial Black"/>
                <a:sym typeface="Arial Black"/>
              </a:rPr>
              <a:t>Activity</a:t>
            </a:r>
            <a:endParaRPr sz="2500" b="0" i="0" u="none">
              <a:solidFill>
                <a:srgbClr val="000000"/>
              </a:solidFill>
              <a:latin typeface="Arial Black"/>
              <a:ea typeface="Arial Black"/>
              <a:cs typeface="Arial Black"/>
              <a:sym typeface="Arial Black"/>
            </a:endParaRPr>
          </a:p>
          <a:p>
            <a:pPr marL="742950" marR="0" lvl="1" indent="-285750" algn="l" rtl="0">
              <a:lnSpc>
                <a:spcPct val="70000"/>
              </a:lnSpc>
              <a:spcBef>
                <a:spcPts val="500"/>
              </a:spcBef>
              <a:spcAft>
                <a:spcPts val="0"/>
              </a:spcAft>
              <a:buClr>
                <a:srgbClr val="000000"/>
              </a:buClr>
              <a:buSzPts val="2500"/>
              <a:buFont typeface="Arial"/>
              <a:buChar char="•"/>
            </a:pPr>
            <a:r>
              <a:rPr lang="en-US" sz="2500" b="0" i="0" u="none" strike="noStrike" cap="none">
                <a:solidFill>
                  <a:srgbClr val="000000"/>
                </a:solidFill>
                <a:latin typeface="Arial Black"/>
                <a:ea typeface="Arial Black"/>
                <a:cs typeface="Arial Black"/>
                <a:sym typeface="Arial Black"/>
              </a:rPr>
              <a:t>  Students work with the teacher on the next five words.</a:t>
            </a:r>
            <a:endParaRPr/>
          </a:p>
          <a:p>
            <a:pPr marL="342900" marR="0" lvl="0" indent="-342900" algn="l" rtl="0">
              <a:lnSpc>
                <a:spcPct val="70000"/>
              </a:lnSpc>
              <a:spcBef>
                <a:spcPts val="500"/>
              </a:spcBef>
              <a:spcAft>
                <a:spcPts val="0"/>
              </a:spcAft>
              <a:buClr>
                <a:srgbClr val="000000"/>
              </a:buClr>
              <a:buSzPts val="2500"/>
              <a:buFont typeface="Arial Black"/>
              <a:buNone/>
            </a:pPr>
            <a:r>
              <a:rPr lang="en-US" sz="2500" b="0" i="0" u="none">
                <a:solidFill>
                  <a:srgbClr val="000000"/>
                </a:solidFill>
                <a:latin typeface="Arial Black"/>
                <a:ea typeface="Arial Black"/>
                <a:cs typeface="Arial Black"/>
                <a:sym typeface="Arial Black"/>
              </a:rPr>
              <a:t>3.  Conduct </a:t>
            </a:r>
            <a:r>
              <a:rPr lang="en-US" sz="2500" b="0" i="1" u="none">
                <a:solidFill>
                  <a:srgbClr val="000000"/>
                </a:solidFill>
                <a:latin typeface="Arial Black"/>
                <a:ea typeface="Arial Black"/>
                <a:cs typeface="Arial Black"/>
                <a:sym typeface="Arial Black"/>
              </a:rPr>
              <a:t>the </a:t>
            </a:r>
            <a:r>
              <a:rPr lang="en-US" sz="2500" b="0" i="1" u="none">
                <a:solidFill>
                  <a:srgbClr val="FF0000"/>
                </a:solidFill>
                <a:latin typeface="Arial Black"/>
                <a:ea typeface="Arial Black"/>
                <a:cs typeface="Arial Black"/>
                <a:sym typeface="Arial Black"/>
              </a:rPr>
              <a:t>Learn-by-Practicing</a:t>
            </a:r>
            <a:r>
              <a:rPr lang="en-US" sz="2500" b="0" i="1" u="none">
                <a:solidFill>
                  <a:srgbClr val="000000"/>
                </a:solidFill>
                <a:latin typeface="Arial Black"/>
                <a:ea typeface="Arial Black"/>
                <a:cs typeface="Arial Black"/>
                <a:sym typeface="Arial Black"/>
              </a:rPr>
              <a:t> Activity</a:t>
            </a:r>
            <a:endParaRPr sz="2500" b="0" i="0" u="none">
              <a:solidFill>
                <a:srgbClr val="000000"/>
              </a:solidFill>
              <a:latin typeface="Arial Black"/>
              <a:ea typeface="Arial Black"/>
              <a:cs typeface="Arial Black"/>
              <a:sym typeface="Arial Black"/>
            </a:endParaRPr>
          </a:p>
          <a:p>
            <a:pPr marL="742950" marR="0" lvl="1" indent="-285750" algn="l" rtl="0">
              <a:lnSpc>
                <a:spcPct val="70000"/>
              </a:lnSpc>
              <a:spcBef>
                <a:spcPts val="500"/>
              </a:spcBef>
              <a:spcAft>
                <a:spcPts val="0"/>
              </a:spcAft>
              <a:buClr>
                <a:srgbClr val="000000"/>
              </a:buClr>
              <a:buSzPts val="2500"/>
              <a:buFont typeface="Arial"/>
              <a:buChar char="•"/>
            </a:pPr>
            <a:r>
              <a:rPr lang="en-US" sz="2500" b="0" i="0" u="none" strike="noStrike" cap="none">
                <a:solidFill>
                  <a:srgbClr val="000000"/>
                </a:solidFill>
                <a:latin typeface="Arial Black"/>
                <a:ea typeface="Arial Black"/>
                <a:cs typeface="Arial Black"/>
                <a:sym typeface="Arial Black"/>
              </a:rPr>
              <a:t>	Students practice finding synonyms for five words on their own.</a:t>
            </a:r>
            <a:endParaRPr/>
          </a:p>
          <a:p>
            <a:pPr marL="342900" marR="0" lvl="0" indent="-304800" algn="l" rtl="0">
              <a:lnSpc>
                <a:spcPct val="70000"/>
              </a:lnSpc>
              <a:spcBef>
                <a:spcPts val="120"/>
              </a:spcBef>
              <a:spcAft>
                <a:spcPts val="0"/>
              </a:spcAft>
              <a:buClr>
                <a:schemeClr val="dk1"/>
              </a:buClr>
              <a:buSzPts val="600"/>
              <a:buFont typeface="Arial"/>
              <a:buNone/>
            </a:pPr>
            <a:endParaRPr sz="600" b="0" i="0" u="none">
              <a:solidFill>
                <a:schemeClr val="dk1"/>
              </a:solidFill>
              <a:latin typeface="Arial"/>
              <a:ea typeface="Arial"/>
              <a:cs typeface="Arial"/>
              <a:sym typeface="Arial"/>
            </a:endParaRPr>
          </a:p>
          <a:p>
            <a:pPr marL="342900" marR="0" lvl="0" indent="-342900" algn="l" rtl="0">
              <a:lnSpc>
                <a:spcPct val="70000"/>
              </a:lnSpc>
              <a:spcBef>
                <a:spcPts val="120"/>
              </a:spcBef>
              <a:spcAft>
                <a:spcPts val="0"/>
              </a:spcAft>
              <a:buClr>
                <a:schemeClr val="dk1"/>
              </a:buClr>
              <a:buSzPts val="600"/>
              <a:buFont typeface="Arial"/>
              <a:buNone/>
            </a:pPr>
            <a:r>
              <a:rPr lang="en-US" sz="600" b="0" i="0" u="none">
                <a:solidFill>
                  <a:schemeClr val="dk1"/>
                </a:solidFill>
                <a:latin typeface="Arial"/>
                <a:ea typeface="Arial"/>
                <a:cs typeface="Arial"/>
                <a:sym typeface="Arial"/>
              </a:rPr>
              <a:t>							</a:t>
            </a: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Learn by Watching</a:t>
            </a:r>
            <a:br>
              <a:rPr lang="en-US" sz="4400" b="0" i="0" u="none">
                <a:solidFill>
                  <a:schemeClr val="dk2"/>
                </a:solidFill>
                <a:latin typeface="Arial"/>
                <a:ea typeface="Arial"/>
                <a:cs typeface="Arial"/>
                <a:sym typeface="Arial"/>
              </a:rPr>
            </a:br>
            <a:r>
              <a:rPr lang="en-US" sz="2800" b="0" i="1" u="none">
                <a:solidFill>
                  <a:schemeClr val="dk2"/>
                </a:solidFill>
                <a:latin typeface="Arial"/>
                <a:ea typeface="Arial"/>
                <a:cs typeface="Arial"/>
                <a:sym typeface="Arial"/>
              </a:rPr>
              <a:t>We learn best through the process of imitation!</a:t>
            </a:r>
            <a:endParaRPr/>
          </a:p>
        </p:txBody>
      </p:sp>
      <p:sp>
        <p:nvSpPr>
          <p:cNvPr id="233" name="Google Shape;233;p15"/>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Review</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Explain how it will help</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Specify what they need to do</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Think out loud</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Problem solve</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Attack the challenge in different ways</a:t>
            </a:r>
            <a:endParaRPr/>
          </a:p>
          <a:p>
            <a:pPr marL="34290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Learn by Sharing</a:t>
            </a:r>
            <a:br>
              <a:rPr lang="en-US" sz="4400" b="0" i="0" u="none">
                <a:solidFill>
                  <a:schemeClr val="dk2"/>
                </a:solidFill>
                <a:latin typeface="Arial"/>
                <a:ea typeface="Arial"/>
                <a:cs typeface="Arial"/>
                <a:sym typeface="Arial"/>
              </a:rPr>
            </a:br>
            <a:r>
              <a:rPr lang="en-US" sz="2800" b="0" i="1" u="none">
                <a:solidFill>
                  <a:schemeClr val="dk2"/>
                </a:solidFill>
                <a:latin typeface="Arial"/>
                <a:ea typeface="Arial"/>
                <a:cs typeface="Arial"/>
                <a:sym typeface="Arial"/>
              </a:rPr>
              <a:t>We can try it out and give each other feedback!</a:t>
            </a:r>
            <a:endParaRPr/>
          </a:p>
        </p:txBody>
      </p:sp>
      <p:sp>
        <p:nvSpPr>
          <p:cNvPr id="239" name="Google Shape;239;p16"/>
          <p:cNvSpPr txBox="1">
            <a:spLocks noGrp="1"/>
          </p:cNvSpPr>
          <p:nvPr>
            <p:ph type="body" idx="1"/>
          </p:nvPr>
        </p:nvSpPr>
        <p:spPr>
          <a:xfrm>
            <a:off x="762000" y="1600200"/>
            <a:ext cx="8534400" cy="4965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Review</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Ask students to explain how they’re thinking</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Shape student responses</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Encourage</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Evaluate</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Re-instruct, if necessary</a:t>
            </a:r>
            <a:endParaRPr/>
          </a:p>
          <a:p>
            <a:pPr marL="34290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Agenda</a:t>
            </a:r>
            <a:endParaRPr/>
          </a:p>
        </p:txBody>
      </p:sp>
      <p:sp>
        <p:nvSpPr>
          <p:cNvPr id="117" name="Google Shape;117;p2"/>
          <p:cNvSpPr txBox="1">
            <a:spLocks noGrp="1"/>
          </p:cNvSpPr>
          <p:nvPr>
            <p:ph type="body" idx="1"/>
          </p:nvPr>
        </p:nvSpPr>
        <p:spPr>
          <a:xfrm>
            <a:off x="685800" y="1600200"/>
            <a:ext cx="80010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Stages of Instruction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Strategy Description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Lesson Exploration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Scoring &amp; Feedback</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Troubleshooting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Learn by Practicing</a:t>
            </a:r>
            <a:br>
              <a:rPr lang="en-US" sz="4400" b="0" i="0" u="none">
                <a:solidFill>
                  <a:schemeClr val="dk2"/>
                </a:solidFill>
                <a:latin typeface="Arial"/>
                <a:ea typeface="Arial"/>
                <a:cs typeface="Arial"/>
                <a:sym typeface="Arial"/>
              </a:rPr>
            </a:br>
            <a:r>
              <a:rPr lang="en-US" sz="2400" b="0" i="1" u="none">
                <a:solidFill>
                  <a:schemeClr val="dk2"/>
                </a:solidFill>
                <a:latin typeface="Arial"/>
                <a:ea typeface="Arial"/>
                <a:cs typeface="Arial"/>
                <a:sym typeface="Arial"/>
              </a:rPr>
              <a:t>We can practice to build confidence and fluency in performing the new skill!</a:t>
            </a:r>
            <a:endParaRPr/>
          </a:p>
        </p:txBody>
      </p:sp>
      <p:sp>
        <p:nvSpPr>
          <p:cNvPr id="245" name="Google Shape;245;p17"/>
          <p:cNvSpPr txBox="1">
            <a:spLocks noGrp="1"/>
          </p:cNvSpPr>
          <p:nvPr>
            <p:ph type="body" idx="1"/>
          </p:nvPr>
        </p:nvSpPr>
        <p:spPr>
          <a:xfrm>
            <a:off x="685800" y="1676400"/>
            <a:ext cx="77724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Let students do it on their own</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Give brief, specific feedback</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Coach those who need the most help</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Identify categories of error</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Have students plot their progress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pic>
        <p:nvPicPr>
          <p:cNvPr id="251" name="Google Shape;251;p23"/>
          <p:cNvPicPr preferRelativeResize="0"/>
          <p:nvPr/>
        </p:nvPicPr>
        <p:blipFill rotWithShape="1">
          <a:blip r:embed="rId3">
            <a:alphaModFix/>
          </a:blip>
          <a:srcRect/>
          <a:stretch/>
        </p:blipFill>
        <p:spPr>
          <a:xfrm>
            <a:off x="1219200" y="0"/>
            <a:ext cx="61722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56"/>
        <p:cNvGrpSpPr/>
        <p:nvPr/>
      </p:nvGrpSpPr>
      <p:grpSpPr>
        <a:xfrm>
          <a:off x="0" y="0"/>
          <a:ext cx="0" cy="0"/>
          <a:chOff x="0" y="0"/>
          <a:chExt cx="0" cy="0"/>
        </a:xfrm>
      </p:grpSpPr>
      <p:sp>
        <p:nvSpPr>
          <p:cNvPr id="257" name="Google Shape;257;p24"/>
          <p:cNvSpPr txBox="1"/>
          <p:nvPr/>
        </p:nvSpPr>
        <p:spPr>
          <a:xfrm>
            <a:off x="6477000" y="5791200"/>
            <a:ext cx="228600" cy="22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txBox="1"/>
          <p:nvPr/>
        </p:nvSpPr>
        <p:spPr>
          <a:xfrm>
            <a:off x="6172200" y="5638800"/>
            <a:ext cx="3810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59" name="Google Shape;259;p24" descr="peteritas_Page_03.jpg                                          00000002070904_1417                    C30343E0:"/>
          <p:cNvPicPr preferRelativeResize="0"/>
          <p:nvPr/>
        </p:nvPicPr>
        <p:blipFill rotWithShape="1">
          <a:blip r:embed="rId3">
            <a:alphaModFix/>
          </a:blip>
          <a:srcRect/>
          <a:stretch/>
        </p:blipFill>
        <p:spPr>
          <a:xfrm>
            <a:off x="1676400" y="0"/>
            <a:ext cx="6248400" cy="6629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pic>
        <p:nvPicPr>
          <p:cNvPr id="265" name="Google Shape;265;p25" descr="peteritas_Page_04.jpg                                          00000002070904_1417                    C30343E0:"/>
          <p:cNvPicPr preferRelativeResize="0"/>
          <p:nvPr/>
        </p:nvPicPr>
        <p:blipFill rotWithShape="1">
          <a:blip r:embed="rId3">
            <a:alphaModFix/>
          </a:blip>
          <a:srcRect/>
          <a:stretch/>
        </p:blipFill>
        <p:spPr>
          <a:xfrm>
            <a:off x="1828800" y="0"/>
            <a:ext cx="5791200" cy="6553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Note!</a:t>
            </a:r>
            <a:endParaRPr/>
          </a:p>
        </p:txBody>
      </p:sp>
      <p:sp>
        <p:nvSpPr>
          <p:cNvPr id="272" name="Google Shape;272;p26"/>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highlight>
                  <a:srgbClr val="FFFF00"/>
                </a:highlight>
                <a:latin typeface="Arial"/>
                <a:ea typeface="Arial"/>
                <a:cs typeface="Arial"/>
                <a:sym typeface="Arial"/>
              </a:rPr>
              <a:t>Mastery Learning</a:t>
            </a:r>
            <a:endParaRPr>
              <a:highlight>
                <a:srgbClr val="FFFF00"/>
              </a:highlight>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Post organizer after each lesson</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Review Lesson </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Preview Next Lesson </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Plan the next lesson section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Scoring directions (Page 81)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Paraphrasing Phrases</a:t>
            </a:r>
            <a:br>
              <a:rPr lang="en-US" sz="4000" b="0" i="0" u="none">
                <a:solidFill>
                  <a:schemeClr val="dk2"/>
                </a:solidFill>
                <a:latin typeface="Arial"/>
                <a:ea typeface="Arial"/>
                <a:cs typeface="Arial"/>
                <a:sym typeface="Arial"/>
              </a:rPr>
            </a:br>
            <a:r>
              <a:rPr lang="en-US" sz="4000" b="0" i="0" u="none">
                <a:solidFill>
                  <a:schemeClr val="dk2"/>
                </a:solidFill>
                <a:latin typeface="Arial"/>
                <a:ea typeface="Arial"/>
                <a:cs typeface="Arial"/>
                <a:sym typeface="Arial"/>
              </a:rPr>
              <a:t>Lesson 2      </a:t>
            </a:r>
            <a:r>
              <a:rPr lang="en-US" sz="3200" b="0" i="0" u="none">
                <a:solidFill>
                  <a:srgbClr val="000000"/>
                </a:solidFill>
                <a:latin typeface="Arial"/>
                <a:ea typeface="Arial"/>
                <a:cs typeface="Arial"/>
                <a:sym typeface="Arial"/>
              </a:rPr>
              <a:t>(pp. 18-22)</a:t>
            </a:r>
            <a:endParaRPr/>
          </a:p>
        </p:txBody>
      </p:sp>
      <p:sp>
        <p:nvSpPr>
          <p:cNvPr id="279" name="Google Shape;279;p27"/>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p>
            <a:pPr marL="342900" marR="0" lvl="0" indent="-139700" algn="l" rtl="0">
              <a:lnSpc>
                <a:spcPct val="90000"/>
              </a:lnSpc>
              <a:spcBef>
                <a:spcPts val="0"/>
              </a:spcBef>
              <a:spcAft>
                <a:spcPts val="0"/>
              </a:spcAft>
              <a:buClr>
                <a:schemeClr val="dk1"/>
              </a:buClr>
              <a:buSzPts val="3200"/>
              <a:buFont typeface="Arial"/>
              <a:buNone/>
            </a:pPr>
            <a:endParaRPr sz="3200" b="1" i="0" u="none">
              <a:solidFill>
                <a:schemeClr val="dk1"/>
              </a:solidFill>
              <a:latin typeface="Arial"/>
              <a:ea typeface="Arial"/>
              <a:cs typeface="Arial"/>
              <a:sym typeface="Arial"/>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To define phrases</a:t>
            </a:r>
            <a:endParaRPr/>
          </a:p>
          <a:p>
            <a:pPr marL="342900" marR="0" lvl="0" indent="-139700" algn="l" rtl="0">
              <a:lnSpc>
                <a:spcPct val="9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To ensure that students master paraphrasing phrases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8"/>
          <p:cNvSpPr txBox="1">
            <a:spLocks noGrp="1"/>
          </p:cNvSpPr>
          <p:nvPr>
            <p:ph type="title"/>
          </p:nvPr>
        </p:nvSpPr>
        <p:spPr>
          <a:xfrm>
            <a:off x="765175" y="0"/>
            <a:ext cx="7612062" cy="14970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Phrase</a:t>
            </a:r>
            <a:r>
              <a:rPr lang="en-US" sz="4400" b="1" i="0" u="none">
                <a:solidFill>
                  <a:schemeClr val="dk2"/>
                </a:solidFill>
                <a:latin typeface="Arial"/>
                <a:ea typeface="Arial"/>
                <a:cs typeface="Arial"/>
                <a:sym typeface="Arial"/>
              </a:rPr>
              <a:t>  </a:t>
            </a:r>
            <a:br>
              <a:rPr lang="en-US" sz="2000" b="1" i="0" u="none">
                <a:solidFill>
                  <a:schemeClr val="dk2"/>
                </a:solidFill>
                <a:latin typeface="Arial"/>
                <a:ea typeface="Arial"/>
                <a:cs typeface="Arial"/>
                <a:sym typeface="Arial"/>
              </a:rPr>
            </a:br>
            <a:r>
              <a:rPr lang="en-US" sz="2000" b="1" i="0" u="none">
                <a:solidFill>
                  <a:srgbClr val="FFFFFF"/>
                </a:solidFill>
                <a:latin typeface="Arial"/>
                <a:ea typeface="Arial"/>
                <a:cs typeface="Arial"/>
                <a:sym typeface="Arial"/>
              </a:rPr>
              <a:t> (Cue Card 4)</a:t>
            </a:r>
            <a:endParaRPr/>
          </a:p>
        </p:txBody>
      </p:sp>
      <p:sp>
        <p:nvSpPr>
          <p:cNvPr id="286" name="Google Shape;286;p28"/>
          <p:cNvSpPr txBox="1">
            <a:spLocks noGrp="1"/>
          </p:cNvSpPr>
          <p:nvPr>
            <p:ph type="body" idx="1"/>
          </p:nvPr>
        </p:nvSpPr>
        <p:spPr>
          <a:xfrm>
            <a:off x="304800" y="1828800"/>
            <a:ext cx="8686800" cy="4800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70000"/>
              </a:lnSpc>
              <a:spcBef>
                <a:spcPts val="0"/>
              </a:spcBef>
              <a:spcAft>
                <a:spcPts val="0"/>
              </a:spcAft>
              <a:buClr>
                <a:schemeClr val="dk1"/>
              </a:buClr>
              <a:buSzPts val="2600"/>
              <a:buFont typeface="Arial"/>
              <a:buNone/>
            </a:pPr>
            <a:r>
              <a:rPr lang="en-US" sz="2600" b="0" i="0" u="none">
                <a:solidFill>
                  <a:schemeClr val="dk1"/>
                </a:solidFill>
                <a:latin typeface="Arial"/>
                <a:ea typeface="Arial"/>
                <a:cs typeface="Arial"/>
                <a:sym typeface="Arial"/>
              </a:rPr>
              <a:t>A phrase is a </a:t>
            </a:r>
            <a:r>
              <a:rPr lang="en-US" sz="2600" b="0" i="1" u="none">
                <a:solidFill>
                  <a:schemeClr val="dk1"/>
                </a:solidFill>
                <a:latin typeface="Arial"/>
                <a:ea typeface="Arial"/>
                <a:cs typeface="Arial"/>
                <a:sym typeface="Arial"/>
              </a:rPr>
              <a:t>small group of words </a:t>
            </a:r>
            <a:endParaRPr/>
          </a:p>
          <a:p>
            <a:pPr marL="342900" marR="0" lvl="0" indent="-342900" algn="ctr" rtl="0">
              <a:lnSpc>
                <a:spcPct val="70000"/>
              </a:lnSpc>
              <a:spcBef>
                <a:spcPts val="520"/>
              </a:spcBef>
              <a:spcAft>
                <a:spcPts val="0"/>
              </a:spcAft>
              <a:buClr>
                <a:schemeClr val="dk1"/>
              </a:buClr>
              <a:buSzPts val="2600"/>
              <a:buFont typeface="Arial"/>
              <a:buNone/>
            </a:pPr>
            <a:r>
              <a:rPr lang="en-US" sz="2600" b="0" i="0" u="none">
                <a:solidFill>
                  <a:schemeClr val="dk1"/>
                </a:solidFill>
                <a:latin typeface="Arial"/>
                <a:ea typeface="Arial"/>
                <a:cs typeface="Arial"/>
                <a:sym typeface="Arial"/>
              </a:rPr>
              <a:t>that has meaning.</a:t>
            </a:r>
            <a:r>
              <a:rPr lang="en-US" sz="2200" b="0" i="0" u="none">
                <a:solidFill>
                  <a:schemeClr val="dk1"/>
                </a:solidFill>
                <a:latin typeface="Arial"/>
                <a:ea typeface="Arial"/>
                <a:cs typeface="Arial"/>
                <a:sym typeface="Arial"/>
              </a:rPr>
              <a:t> </a:t>
            </a:r>
            <a:endParaRPr/>
          </a:p>
          <a:p>
            <a:pPr marL="342900" marR="0" lvl="0" indent="-203200" algn="l" rtl="0">
              <a:lnSpc>
                <a:spcPct val="70000"/>
              </a:lnSpc>
              <a:spcBef>
                <a:spcPts val="44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342900" lvl="0" indent="-342900" algn="ctr" rtl="0">
              <a:lnSpc>
                <a:spcPct val="90000"/>
              </a:lnSpc>
              <a:spcBef>
                <a:spcPts val="560"/>
              </a:spcBef>
              <a:spcAft>
                <a:spcPts val="0"/>
              </a:spcAft>
              <a:buClr>
                <a:schemeClr val="dk2"/>
              </a:buClr>
              <a:buSzPts val="2800"/>
              <a:buFont typeface="Arial"/>
              <a:buNone/>
            </a:pPr>
            <a:r>
              <a:rPr lang="en-US" sz="2800" b="1" u="sng">
                <a:solidFill>
                  <a:schemeClr val="dk2"/>
                </a:solidFill>
              </a:rPr>
              <a:t>Examples</a:t>
            </a:r>
            <a:r>
              <a:rPr lang="en-US" sz="2800" b="1">
                <a:solidFill>
                  <a:schemeClr val="dk2"/>
                </a:solidFill>
              </a:rPr>
              <a:t>:</a:t>
            </a:r>
            <a:endParaRPr/>
          </a:p>
          <a:p>
            <a:pPr marL="342900" marR="0" lvl="0" indent="-342900" algn="ctr" rtl="0">
              <a:lnSpc>
                <a:spcPct val="70000"/>
              </a:lnSpc>
              <a:spcBef>
                <a:spcPts val="520"/>
              </a:spcBef>
              <a:spcAft>
                <a:spcPts val="0"/>
              </a:spcAft>
              <a:buClr>
                <a:schemeClr val="dk1"/>
              </a:buClr>
              <a:buSzPts val="2600"/>
              <a:buFont typeface="Arial"/>
              <a:buNone/>
            </a:pPr>
            <a:r>
              <a:rPr lang="en-US" sz="2600" b="0" i="0" u="none">
                <a:solidFill>
                  <a:schemeClr val="dk1"/>
                </a:solidFill>
                <a:latin typeface="Arial"/>
                <a:ea typeface="Arial"/>
                <a:cs typeface="Arial"/>
                <a:sym typeface="Arial"/>
              </a:rPr>
              <a:t>under the couch</a:t>
            </a:r>
            <a:endParaRPr/>
          </a:p>
          <a:p>
            <a:pPr marL="342900" marR="0" lvl="0" indent="-342900" algn="ctr" rtl="0">
              <a:lnSpc>
                <a:spcPct val="70000"/>
              </a:lnSpc>
              <a:spcBef>
                <a:spcPts val="520"/>
              </a:spcBef>
              <a:spcAft>
                <a:spcPts val="0"/>
              </a:spcAft>
              <a:buClr>
                <a:schemeClr val="dk1"/>
              </a:buClr>
              <a:buSzPts val="2600"/>
              <a:buFont typeface="Arial"/>
              <a:buNone/>
            </a:pPr>
            <a:r>
              <a:rPr lang="en-US" sz="2600" b="0" i="0" u="none">
                <a:solidFill>
                  <a:schemeClr val="dk1"/>
                </a:solidFill>
                <a:latin typeface="Arial"/>
                <a:ea typeface="Arial"/>
                <a:cs typeface="Arial"/>
                <a:sym typeface="Arial"/>
              </a:rPr>
              <a:t>wooden house</a:t>
            </a:r>
            <a:endParaRPr/>
          </a:p>
          <a:p>
            <a:pPr marL="342900" marR="0" lvl="0" indent="-342900" algn="ctr" rtl="0">
              <a:lnSpc>
                <a:spcPct val="70000"/>
              </a:lnSpc>
              <a:spcBef>
                <a:spcPts val="520"/>
              </a:spcBef>
              <a:spcAft>
                <a:spcPts val="0"/>
              </a:spcAft>
              <a:buClr>
                <a:schemeClr val="dk1"/>
              </a:buClr>
              <a:buSzPts val="2600"/>
              <a:buFont typeface="Arial"/>
              <a:buNone/>
            </a:pPr>
            <a:r>
              <a:rPr lang="en-US" sz="2600" b="0" i="0" u="none">
                <a:solidFill>
                  <a:schemeClr val="dk1"/>
                </a:solidFill>
                <a:latin typeface="Arial"/>
                <a:ea typeface="Arial"/>
                <a:cs typeface="Arial"/>
                <a:sym typeface="Arial"/>
              </a:rPr>
              <a:t>along the avenue</a:t>
            </a:r>
            <a:endParaRPr/>
          </a:p>
          <a:p>
            <a:pPr marL="342900" marR="0" lvl="0" indent="-342900" algn="ctr" rtl="0">
              <a:lnSpc>
                <a:spcPct val="70000"/>
              </a:lnSpc>
              <a:spcBef>
                <a:spcPts val="520"/>
              </a:spcBef>
              <a:spcAft>
                <a:spcPts val="0"/>
              </a:spcAft>
              <a:buClr>
                <a:schemeClr val="dk1"/>
              </a:buClr>
              <a:buSzPts val="2600"/>
              <a:buFont typeface="Arial"/>
              <a:buNone/>
            </a:pPr>
            <a:r>
              <a:rPr lang="en-US" sz="2600" b="0" i="0" u="none">
                <a:solidFill>
                  <a:schemeClr val="dk1"/>
                </a:solidFill>
                <a:latin typeface="Arial"/>
                <a:ea typeface="Arial"/>
                <a:cs typeface="Arial"/>
                <a:sym typeface="Arial"/>
              </a:rPr>
              <a:t>before the game began</a:t>
            </a:r>
            <a:endParaRPr/>
          </a:p>
          <a:p>
            <a:pPr marL="2347912" marR="0" lvl="1" indent="-285746" algn="ctr" rtl="0">
              <a:lnSpc>
                <a:spcPct val="70000"/>
              </a:lnSpc>
              <a:spcBef>
                <a:spcPts val="260"/>
              </a:spcBef>
              <a:spcAft>
                <a:spcPts val="0"/>
              </a:spcAft>
              <a:buClr>
                <a:schemeClr val="dk1"/>
              </a:buClr>
              <a:buSzPts val="1300"/>
              <a:buFont typeface="Arial"/>
              <a:buNone/>
            </a:pPr>
            <a:endParaRPr sz="1300" b="0" i="0" u="none" strike="noStrike" cap="none">
              <a:solidFill>
                <a:schemeClr val="dk1"/>
              </a:solidFill>
              <a:latin typeface="Arial"/>
              <a:ea typeface="Arial"/>
              <a:cs typeface="Arial"/>
              <a:sym typeface="Arial"/>
            </a:endParaRPr>
          </a:p>
          <a:p>
            <a:pPr marL="2347912" marR="0" lvl="1" indent="-285746" algn="ctr" rtl="0">
              <a:lnSpc>
                <a:spcPct val="70000"/>
              </a:lnSpc>
              <a:spcBef>
                <a:spcPts val="260"/>
              </a:spcBef>
              <a:spcAft>
                <a:spcPts val="0"/>
              </a:spcAft>
              <a:buClr>
                <a:schemeClr val="dk1"/>
              </a:buClr>
              <a:buSzPts val="1300"/>
              <a:buFont typeface="Arial"/>
              <a:buNone/>
            </a:pPr>
            <a:r>
              <a:rPr lang="en-US" sz="1300" b="0" i="0" u="none" strike="noStrike" cap="none">
                <a:solidFill>
                  <a:schemeClr val="dk1"/>
                </a:solidFill>
                <a:latin typeface="Arial"/>
                <a:ea typeface="Arial"/>
                <a:cs typeface="Arial"/>
                <a:sym typeface="Arial"/>
              </a:rPr>
              <a:t>						</a:t>
            </a:r>
            <a:endParaRPr/>
          </a:p>
          <a:p>
            <a:pPr marL="342900" marR="0" lvl="0" indent="-260350" algn="l" rtl="0">
              <a:lnSpc>
                <a:spcPct val="100000"/>
              </a:lnSpc>
              <a:spcBef>
                <a:spcPts val="260"/>
              </a:spcBef>
              <a:spcAft>
                <a:spcPts val="0"/>
              </a:spcAft>
              <a:buClr>
                <a:schemeClr val="dk1"/>
              </a:buClr>
              <a:buSzPts val="1300"/>
              <a:buFont typeface="Arial"/>
              <a:buNone/>
            </a:pP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799733ec45_0_236"/>
          <p:cNvSpPr txBox="1">
            <a:spLocks noGrp="1"/>
          </p:cNvSpPr>
          <p:nvPr>
            <p:ph type="ctrTitle"/>
          </p:nvPr>
        </p:nvSpPr>
        <p:spPr>
          <a:xfrm>
            <a:off x="1866900" y="145000"/>
            <a:ext cx="5410200" cy="131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Learning Sheet 2</a:t>
            </a:r>
            <a:endParaRPr/>
          </a:p>
        </p:txBody>
      </p:sp>
      <p:pic>
        <p:nvPicPr>
          <p:cNvPr id="292" name="Google Shape;292;g2799733ec45_0_236" descr="Lesson 2 Act.tiff                                              00A890FEMacintosh HD                   BC32EF22:"/>
          <p:cNvPicPr preferRelativeResize="0"/>
          <p:nvPr/>
        </p:nvPicPr>
        <p:blipFill rotWithShape="1">
          <a:blip r:embed="rId3">
            <a:alphaModFix/>
          </a:blip>
          <a:srcRect/>
          <a:stretch/>
        </p:blipFill>
        <p:spPr>
          <a:xfrm>
            <a:off x="1676400" y="1379000"/>
            <a:ext cx="4343401" cy="5029200"/>
          </a:xfrm>
          <a:prstGeom prst="rect">
            <a:avLst/>
          </a:prstGeom>
          <a:noFill/>
          <a:ln>
            <a:noFill/>
          </a:ln>
        </p:spPr>
      </p:pic>
      <p:sp>
        <p:nvSpPr>
          <p:cNvPr id="293" name="Google Shape;293;g2799733ec45_0_236"/>
          <p:cNvSpPr txBox="1"/>
          <p:nvPr/>
        </p:nvSpPr>
        <p:spPr>
          <a:xfrm>
            <a:off x="6019800" y="5791200"/>
            <a:ext cx="152400" cy="15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94" name="Google Shape;294;g2799733ec45_0_236"/>
          <p:cNvSpPr txBox="1"/>
          <p:nvPr/>
        </p:nvSpPr>
        <p:spPr>
          <a:xfrm>
            <a:off x="6248400" y="5791200"/>
            <a:ext cx="228600" cy="15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799733ec45_0_244"/>
          <p:cNvSpPr txBox="1">
            <a:spLocks noGrp="1"/>
          </p:cNvSpPr>
          <p:nvPr>
            <p:ph type="ctrTitle"/>
          </p:nvPr>
        </p:nvSpPr>
        <p:spPr>
          <a:xfrm>
            <a:off x="1994525" y="167950"/>
            <a:ext cx="5410200" cy="123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Student Example</a:t>
            </a:r>
            <a:endParaRPr/>
          </a:p>
        </p:txBody>
      </p:sp>
      <p:sp>
        <p:nvSpPr>
          <p:cNvPr id="300" name="Google Shape;300;g2799733ec45_0_244"/>
          <p:cNvSpPr txBox="1"/>
          <p:nvPr/>
        </p:nvSpPr>
        <p:spPr>
          <a:xfrm>
            <a:off x="6477000" y="5791200"/>
            <a:ext cx="228600" cy="22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01" name="Google Shape;301;g2799733ec45_0_244"/>
          <p:cNvSpPr txBox="1"/>
          <p:nvPr/>
        </p:nvSpPr>
        <p:spPr>
          <a:xfrm>
            <a:off x="6172200" y="5638800"/>
            <a:ext cx="3810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302" name="Google Shape;302;g2799733ec45_0_244" descr="peteritas_Page_05.jpg                                          00000002070904_1417                    C30343E0:"/>
          <p:cNvPicPr preferRelativeResize="0"/>
          <p:nvPr/>
        </p:nvPicPr>
        <p:blipFill rotWithShape="1">
          <a:blip r:embed="rId3">
            <a:alphaModFix/>
          </a:blip>
          <a:srcRect/>
          <a:stretch/>
        </p:blipFill>
        <p:spPr>
          <a:xfrm>
            <a:off x="2112950" y="1312425"/>
            <a:ext cx="4059240" cy="52546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799733ec45_0_252"/>
          <p:cNvSpPr txBox="1">
            <a:spLocks noGrp="1"/>
          </p:cNvSpPr>
          <p:nvPr>
            <p:ph type="ctrTitle"/>
          </p:nvPr>
        </p:nvSpPr>
        <p:spPr>
          <a:xfrm>
            <a:off x="2034475" y="181250"/>
            <a:ext cx="5410200" cy="123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Scoring Example</a:t>
            </a:r>
            <a:endParaRPr/>
          </a:p>
        </p:txBody>
      </p:sp>
      <p:sp>
        <p:nvSpPr>
          <p:cNvPr id="308" name="Google Shape;308;g2799733ec45_0_252"/>
          <p:cNvSpPr txBox="1"/>
          <p:nvPr/>
        </p:nvSpPr>
        <p:spPr>
          <a:xfrm>
            <a:off x="6477000" y="5791200"/>
            <a:ext cx="228600" cy="22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09" name="Google Shape;309;g2799733ec45_0_252"/>
          <p:cNvSpPr txBox="1"/>
          <p:nvPr/>
        </p:nvSpPr>
        <p:spPr>
          <a:xfrm>
            <a:off x="6172200" y="5638800"/>
            <a:ext cx="3810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310" name="Google Shape;310;g2799733ec45_0_252" descr="peteritas_Page_06.jpg                                          00000002070904_1417                    C30343E0:"/>
          <p:cNvPicPr preferRelativeResize="0"/>
          <p:nvPr/>
        </p:nvPicPr>
        <p:blipFill rotWithShape="1">
          <a:blip r:embed="rId3">
            <a:alphaModFix/>
          </a:blip>
          <a:srcRect/>
          <a:stretch/>
        </p:blipFill>
        <p:spPr>
          <a:xfrm>
            <a:off x="2409825" y="1312425"/>
            <a:ext cx="4067177" cy="5260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Purpose &amp; Rationale</a:t>
            </a:r>
            <a:endParaRPr/>
          </a:p>
        </p:txBody>
      </p:sp>
      <p:pic>
        <p:nvPicPr>
          <p:cNvPr id="124" name="Google Shape;124;p8"/>
          <p:cNvPicPr preferRelativeResize="0"/>
          <p:nvPr/>
        </p:nvPicPr>
        <p:blipFill rotWithShape="1">
          <a:blip r:embed="rId3">
            <a:alphaModFix/>
          </a:blip>
          <a:srcRect/>
          <a:stretch/>
        </p:blipFill>
        <p:spPr>
          <a:xfrm>
            <a:off x="0" y="1376362"/>
            <a:ext cx="9144000" cy="4105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799733ec45_0_21"/>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Lesson 3</a:t>
            </a:r>
            <a:r>
              <a:rPr lang="en-US" sz="4400" b="0" i="0" u="none">
                <a:solidFill>
                  <a:schemeClr val="dk2"/>
                </a:solidFill>
                <a:latin typeface="Arial"/>
                <a:ea typeface="Arial"/>
                <a:cs typeface="Arial"/>
                <a:sym typeface="Arial"/>
              </a:rPr>
              <a:t> </a:t>
            </a:r>
            <a:endParaRPr/>
          </a:p>
        </p:txBody>
      </p:sp>
      <p:sp>
        <p:nvSpPr>
          <p:cNvPr id="316" name="Google Shape;316;g2799733ec45_0_21"/>
          <p:cNvSpPr txBox="1">
            <a:spLocks noGrp="1"/>
          </p:cNvSpPr>
          <p:nvPr>
            <p:ph type="body" idx="1"/>
          </p:nvPr>
        </p:nvSpPr>
        <p:spPr>
          <a:xfrm>
            <a:off x="609600" y="1752600"/>
            <a:ext cx="7772400" cy="4419600"/>
          </a:xfrm>
          <a:prstGeom prst="rect">
            <a:avLst/>
          </a:prstGeom>
          <a:noFill/>
          <a:ln>
            <a:noFill/>
          </a:ln>
        </p:spPr>
        <p:txBody>
          <a:bodyPr spcFirstLastPara="1" wrap="square" lIns="91425" tIns="45700" rIns="91425" bIns="45700" anchor="t" anchorCtr="0">
            <a:noAutofit/>
          </a:bodyPr>
          <a:lstStyle/>
          <a:p>
            <a:pPr marL="2057400" lvl="4" indent="-228600" algn="l" rtl="0">
              <a:lnSpc>
                <a:spcPct val="90000"/>
              </a:lnSpc>
              <a:spcBef>
                <a:spcPts val="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PRACTICE WITH SENTENCES</a:t>
            </a:r>
            <a:endParaRPr/>
          </a:p>
          <a:p>
            <a:pPr marL="342900" lvl="0" indent="-241300" algn="ctr" rtl="0">
              <a:lnSpc>
                <a:spcPct val="90000"/>
              </a:lnSpc>
              <a:spcBef>
                <a:spcPts val="320"/>
              </a:spcBef>
              <a:spcAft>
                <a:spcPts val="0"/>
              </a:spcAft>
              <a:buClr>
                <a:schemeClr val="dk1"/>
              </a:buClr>
              <a:buSzPts val="1600"/>
              <a:buFont typeface="Arial"/>
              <a:buNone/>
            </a:pPr>
            <a:endParaRPr sz="1600" b="1" i="0" u="none">
              <a:solidFill>
                <a:srgbClr val="000000"/>
              </a:solidFill>
              <a:latin typeface="Arial"/>
              <a:ea typeface="Arial"/>
              <a:cs typeface="Arial"/>
              <a:sym typeface="Arial"/>
            </a:endParaRPr>
          </a:p>
          <a:p>
            <a:pPr marL="342900" lvl="0" indent="-342900" algn="l" rtl="0">
              <a:lnSpc>
                <a:spcPct val="90000"/>
              </a:lnSpc>
              <a:spcBef>
                <a:spcPts val="32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In Lesson 3, you will:</a:t>
            </a:r>
            <a:endParaRPr/>
          </a:p>
          <a:p>
            <a:pPr marL="342900" lvl="0" indent="-241300" algn="l" rtl="0">
              <a:lnSpc>
                <a:spcPct val="20000"/>
              </a:lnSpc>
              <a:spcBef>
                <a:spcPts val="320"/>
              </a:spcBef>
              <a:spcAft>
                <a:spcPts val="0"/>
              </a:spcAft>
              <a:buClr>
                <a:schemeClr val="dk1"/>
              </a:buClr>
              <a:buSzPts val="1600"/>
              <a:buFont typeface="Arial"/>
              <a:buNone/>
            </a:pPr>
            <a:endParaRPr sz="1600" b="1" i="0" u="none">
              <a:solidFill>
                <a:srgbClr val="000000"/>
              </a:solidFill>
              <a:latin typeface="Arial"/>
              <a:ea typeface="Arial"/>
              <a:cs typeface="Arial"/>
              <a:sym typeface="Arial"/>
            </a:endParaRPr>
          </a:p>
          <a:p>
            <a:pPr marL="342900" lvl="0" indent="-342900" algn="l" rtl="0">
              <a:lnSpc>
                <a:spcPct val="90000"/>
              </a:lnSpc>
              <a:spcBef>
                <a:spcPts val="320"/>
              </a:spcBef>
              <a:spcAft>
                <a:spcPts val="0"/>
              </a:spcAft>
              <a:buClr>
                <a:srgbClr val="000000"/>
              </a:buClr>
              <a:buSzPts val="1600"/>
              <a:buFont typeface="Noto Sans Symbols"/>
              <a:buNone/>
            </a:pPr>
            <a:r>
              <a:rPr lang="en-US" sz="1600" b="0" i="0" u="none">
                <a:solidFill>
                  <a:srgbClr val="000000"/>
                </a:solidFill>
                <a:latin typeface="Noto Sans Symbols"/>
                <a:ea typeface="Noto Sans Symbols"/>
                <a:cs typeface="Noto Sans Symbols"/>
                <a:sym typeface="Noto Sans Symbols"/>
              </a:rPr>
              <a:t>	∙   </a:t>
            </a:r>
            <a:r>
              <a:rPr lang="en-US" sz="1600" b="1" i="0" u="none">
                <a:solidFill>
                  <a:srgbClr val="000000"/>
                </a:solidFill>
                <a:latin typeface="Arial"/>
                <a:ea typeface="Arial"/>
                <a:cs typeface="Arial"/>
                <a:sym typeface="Arial"/>
              </a:rPr>
              <a:t>Conduct the Learn-by-Watching Activity</a:t>
            </a:r>
            <a:endParaRPr/>
          </a:p>
          <a:p>
            <a:pPr marL="342900" lvl="0" indent="-241300" algn="l" rtl="0">
              <a:lnSpc>
                <a:spcPct val="10000"/>
              </a:lnSpc>
              <a:spcBef>
                <a:spcPts val="320"/>
              </a:spcBef>
              <a:spcAft>
                <a:spcPts val="0"/>
              </a:spcAft>
              <a:buClr>
                <a:schemeClr val="dk1"/>
              </a:buClr>
              <a:buSzPts val="1600"/>
              <a:buFont typeface="Arial"/>
              <a:buNone/>
            </a:pPr>
            <a:endParaRPr sz="1600" b="1" i="0" u="none">
              <a:solidFill>
                <a:srgbClr val="000000"/>
              </a:solidFill>
              <a:latin typeface="Arial"/>
              <a:ea typeface="Arial"/>
              <a:cs typeface="Arial"/>
              <a:sym typeface="Arial"/>
            </a:endParaRPr>
          </a:p>
          <a:p>
            <a:pPr marL="342900" lvl="0" indent="-342900" algn="l" rtl="0">
              <a:lnSpc>
                <a:spcPct val="90000"/>
              </a:lnSpc>
              <a:spcBef>
                <a:spcPts val="320"/>
              </a:spcBef>
              <a:spcAft>
                <a:spcPts val="0"/>
              </a:spcAft>
              <a:buClr>
                <a:srgbClr val="000000"/>
              </a:buClr>
              <a:buSzPts val="1600"/>
              <a:buFont typeface="Noto Sans Symbols"/>
              <a:buNone/>
            </a:pPr>
            <a:r>
              <a:rPr lang="en-US" sz="1600" b="0" i="0" u="none">
                <a:solidFill>
                  <a:srgbClr val="000000"/>
                </a:solidFill>
                <a:latin typeface="Noto Sans Symbols"/>
                <a:ea typeface="Noto Sans Symbols"/>
                <a:cs typeface="Noto Sans Symbols"/>
                <a:sym typeface="Noto Sans Symbols"/>
              </a:rPr>
              <a:t>		⮚ </a:t>
            </a:r>
            <a:r>
              <a:rPr lang="en-US" sz="1600" b="1" i="0" u="none">
                <a:solidFill>
                  <a:srgbClr val="000000"/>
                </a:solidFill>
                <a:latin typeface="Arial"/>
                <a:ea typeface="Arial"/>
                <a:cs typeface="Arial"/>
                <a:sym typeface="Arial"/>
              </a:rPr>
              <a:t>Demonstrate paraphrasing three sentences.</a:t>
            </a:r>
            <a:endParaRPr/>
          </a:p>
          <a:p>
            <a:pPr marL="342900" lvl="0" indent="-342900" algn="l" rtl="0">
              <a:lnSpc>
                <a:spcPct val="90000"/>
              </a:lnSpc>
              <a:spcBef>
                <a:spcPts val="320"/>
              </a:spcBef>
              <a:spcAft>
                <a:spcPts val="0"/>
              </a:spcAft>
              <a:buClr>
                <a:srgbClr val="000000"/>
              </a:buClr>
              <a:buSzPts val="1600"/>
              <a:buFont typeface="Noto Sans Symbols"/>
              <a:buNone/>
            </a:pPr>
            <a:r>
              <a:rPr lang="en-US" sz="1600" b="0" i="0" u="none">
                <a:solidFill>
                  <a:srgbClr val="000000"/>
                </a:solidFill>
                <a:latin typeface="Noto Sans Symbols"/>
                <a:ea typeface="Noto Sans Symbols"/>
                <a:cs typeface="Noto Sans Symbols"/>
                <a:sym typeface="Noto Sans Symbols"/>
              </a:rPr>
              <a:t>			▪ </a:t>
            </a:r>
            <a:r>
              <a:rPr lang="en-US" sz="1600" b="1" i="0" u="none">
                <a:solidFill>
                  <a:srgbClr val="000000"/>
                </a:solidFill>
                <a:latin typeface="Arial"/>
                <a:ea typeface="Arial"/>
                <a:cs typeface="Arial"/>
                <a:sym typeface="Arial"/>
              </a:rPr>
              <a:t>Break each sentence into parts.</a:t>
            </a:r>
            <a:endParaRPr/>
          </a:p>
          <a:p>
            <a:pPr marL="342900" lvl="0" indent="-342900" algn="l" rtl="0">
              <a:lnSpc>
                <a:spcPct val="90000"/>
              </a:lnSpc>
              <a:spcBef>
                <a:spcPts val="320"/>
              </a:spcBef>
              <a:spcAft>
                <a:spcPts val="0"/>
              </a:spcAft>
              <a:buClr>
                <a:srgbClr val="000000"/>
              </a:buClr>
              <a:buSzPts val="1600"/>
              <a:buFont typeface="Noto Sans Symbols"/>
              <a:buNone/>
            </a:pPr>
            <a:r>
              <a:rPr lang="en-US" sz="1600" b="0" i="0" u="none">
                <a:solidFill>
                  <a:srgbClr val="000000"/>
                </a:solidFill>
                <a:latin typeface="Noto Sans Symbols"/>
                <a:ea typeface="Noto Sans Symbols"/>
                <a:cs typeface="Noto Sans Symbols"/>
                <a:sym typeface="Noto Sans Symbols"/>
              </a:rPr>
              <a:t>			▪ </a:t>
            </a:r>
            <a:r>
              <a:rPr lang="en-US" sz="1600" b="1" i="0" u="none">
                <a:solidFill>
                  <a:srgbClr val="000000"/>
                </a:solidFill>
                <a:latin typeface="Arial"/>
                <a:ea typeface="Arial"/>
                <a:cs typeface="Arial"/>
                <a:sym typeface="Arial"/>
              </a:rPr>
              <a:t>Paraphrase each part using synonyms.</a:t>
            </a:r>
            <a:endParaRPr/>
          </a:p>
          <a:p>
            <a:pPr marL="342900" lvl="0" indent="-342900" algn="l" rtl="0">
              <a:lnSpc>
                <a:spcPct val="90000"/>
              </a:lnSpc>
              <a:spcBef>
                <a:spcPts val="320"/>
              </a:spcBef>
              <a:spcAft>
                <a:spcPts val="0"/>
              </a:spcAft>
              <a:buClr>
                <a:srgbClr val="000000"/>
              </a:buClr>
              <a:buSzPts val="1600"/>
              <a:buFont typeface="Noto Sans Symbols"/>
              <a:buNone/>
            </a:pPr>
            <a:r>
              <a:rPr lang="en-US" sz="1600" b="0" i="0" u="none">
                <a:solidFill>
                  <a:srgbClr val="000000"/>
                </a:solidFill>
                <a:latin typeface="Noto Sans Symbols"/>
                <a:ea typeface="Noto Sans Symbols"/>
                <a:cs typeface="Noto Sans Symbols"/>
                <a:sym typeface="Noto Sans Symbols"/>
              </a:rPr>
              <a:t>			▪ </a:t>
            </a:r>
            <a:r>
              <a:rPr lang="en-US" sz="1600" b="1" i="0" u="none">
                <a:solidFill>
                  <a:srgbClr val="000000"/>
                </a:solidFill>
                <a:latin typeface="Arial"/>
                <a:ea typeface="Arial"/>
                <a:cs typeface="Arial"/>
                <a:sym typeface="Arial"/>
              </a:rPr>
              <a:t>Put each paraphrase back into the sentence to check it.</a:t>
            </a:r>
            <a:endParaRPr/>
          </a:p>
          <a:p>
            <a:pPr marL="342900" lvl="0" indent="-241300" algn="l" rtl="0">
              <a:lnSpc>
                <a:spcPct val="40000"/>
              </a:lnSpc>
              <a:spcBef>
                <a:spcPts val="320"/>
              </a:spcBef>
              <a:spcAft>
                <a:spcPts val="0"/>
              </a:spcAft>
              <a:buClr>
                <a:schemeClr val="dk1"/>
              </a:buClr>
              <a:buSzPts val="1600"/>
              <a:buFont typeface="Arial"/>
              <a:buNone/>
            </a:pPr>
            <a:endParaRPr sz="1600" b="1" i="0" u="none">
              <a:solidFill>
                <a:srgbClr val="000000"/>
              </a:solidFill>
              <a:latin typeface="Arial"/>
              <a:ea typeface="Arial"/>
              <a:cs typeface="Arial"/>
              <a:sym typeface="Arial"/>
            </a:endParaRPr>
          </a:p>
          <a:p>
            <a:pPr marL="342900" lvl="0" indent="-342900" algn="l" rtl="0">
              <a:lnSpc>
                <a:spcPct val="90000"/>
              </a:lnSpc>
              <a:spcBef>
                <a:spcPts val="320"/>
              </a:spcBef>
              <a:spcAft>
                <a:spcPts val="0"/>
              </a:spcAft>
              <a:buClr>
                <a:srgbClr val="000000"/>
              </a:buClr>
              <a:buSzPts val="1600"/>
              <a:buFont typeface="Noto Sans Symbols"/>
              <a:buNone/>
            </a:pPr>
            <a:r>
              <a:rPr lang="en-US" sz="1600" b="0" i="0" u="none">
                <a:solidFill>
                  <a:srgbClr val="000000"/>
                </a:solidFill>
                <a:latin typeface="Noto Sans Symbols"/>
                <a:ea typeface="Noto Sans Symbols"/>
                <a:cs typeface="Noto Sans Symbols"/>
                <a:sym typeface="Noto Sans Symbols"/>
              </a:rPr>
              <a:t>	∙   </a:t>
            </a:r>
            <a:r>
              <a:rPr lang="en-US" sz="1600" b="1" i="0" u="none">
                <a:solidFill>
                  <a:srgbClr val="000000"/>
                </a:solidFill>
                <a:latin typeface="Arial"/>
                <a:ea typeface="Arial"/>
                <a:cs typeface="Arial"/>
                <a:sym typeface="Arial"/>
              </a:rPr>
              <a:t>Conduct the Learn-by-Sharing Activity</a:t>
            </a:r>
            <a:endParaRPr/>
          </a:p>
          <a:p>
            <a:pPr marL="342900" lvl="0" indent="-241300" algn="l" rtl="0">
              <a:lnSpc>
                <a:spcPct val="20000"/>
              </a:lnSpc>
              <a:spcBef>
                <a:spcPts val="320"/>
              </a:spcBef>
              <a:spcAft>
                <a:spcPts val="0"/>
              </a:spcAft>
              <a:buClr>
                <a:schemeClr val="dk1"/>
              </a:buClr>
              <a:buSzPts val="1600"/>
              <a:buFont typeface="Arial"/>
              <a:buNone/>
            </a:pPr>
            <a:endParaRPr sz="1600" b="1" i="0" u="none">
              <a:solidFill>
                <a:srgbClr val="000000"/>
              </a:solidFill>
              <a:latin typeface="Arial"/>
              <a:ea typeface="Arial"/>
              <a:cs typeface="Arial"/>
              <a:sym typeface="Arial"/>
            </a:endParaRPr>
          </a:p>
          <a:p>
            <a:pPr marL="342900" lvl="0" indent="-342900" algn="l" rtl="0">
              <a:lnSpc>
                <a:spcPct val="90000"/>
              </a:lnSpc>
              <a:spcBef>
                <a:spcPts val="320"/>
              </a:spcBef>
              <a:spcAft>
                <a:spcPts val="0"/>
              </a:spcAft>
              <a:buClr>
                <a:srgbClr val="000000"/>
              </a:buClr>
              <a:buSzPts val="1600"/>
              <a:buFont typeface="Noto Sans Symbols"/>
              <a:buNone/>
            </a:pPr>
            <a:r>
              <a:rPr lang="en-US" sz="1600" b="0" i="0" u="none">
                <a:solidFill>
                  <a:srgbClr val="000000"/>
                </a:solidFill>
                <a:latin typeface="Noto Sans Symbols"/>
                <a:ea typeface="Noto Sans Symbols"/>
                <a:cs typeface="Noto Sans Symbols"/>
                <a:sym typeface="Noto Sans Symbols"/>
              </a:rPr>
              <a:t>		⮚ </a:t>
            </a:r>
            <a:r>
              <a:rPr lang="en-US" sz="1600" b="1" i="0" u="none">
                <a:solidFill>
                  <a:srgbClr val="000000"/>
                </a:solidFill>
                <a:latin typeface="Arial"/>
                <a:ea typeface="Arial"/>
                <a:cs typeface="Arial"/>
                <a:sym typeface="Arial"/>
              </a:rPr>
              <a:t>Students work with the teacher on the next three sentences.</a:t>
            </a:r>
            <a:endParaRPr/>
          </a:p>
          <a:p>
            <a:pPr marL="342900" lvl="0" indent="-241300" algn="l" rtl="0">
              <a:lnSpc>
                <a:spcPct val="70000"/>
              </a:lnSpc>
              <a:spcBef>
                <a:spcPts val="320"/>
              </a:spcBef>
              <a:spcAft>
                <a:spcPts val="0"/>
              </a:spcAft>
              <a:buClr>
                <a:schemeClr val="dk1"/>
              </a:buClr>
              <a:buSzPts val="1600"/>
              <a:buFont typeface="Arial"/>
              <a:buNone/>
            </a:pPr>
            <a:endParaRPr sz="1600" b="1" i="0" u="none">
              <a:solidFill>
                <a:srgbClr val="000000"/>
              </a:solidFill>
              <a:latin typeface="Arial"/>
              <a:ea typeface="Arial"/>
              <a:cs typeface="Arial"/>
              <a:sym typeface="Arial"/>
            </a:endParaRPr>
          </a:p>
          <a:p>
            <a:pPr marL="342900" lvl="0" indent="-342900" algn="l" rtl="0">
              <a:lnSpc>
                <a:spcPct val="90000"/>
              </a:lnSpc>
              <a:spcBef>
                <a:spcPts val="320"/>
              </a:spcBef>
              <a:spcAft>
                <a:spcPts val="0"/>
              </a:spcAft>
              <a:buClr>
                <a:srgbClr val="000000"/>
              </a:buClr>
              <a:buSzPts val="1600"/>
              <a:buFont typeface="Noto Sans Symbols"/>
              <a:buNone/>
            </a:pPr>
            <a:r>
              <a:rPr lang="en-US" sz="1600" b="0" i="0" u="none">
                <a:solidFill>
                  <a:srgbClr val="000000"/>
                </a:solidFill>
                <a:latin typeface="Noto Sans Symbols"/>
                <a:ea typeface="Noto Sans Symbols"/>
                <a:cs typeface="Noto Sans Symbols"/>
                <a:sym typeface="Noto Sans Symbols"/>
              </a:rPr>
              <a:t>	∙   </a:t>
            </a:r>
            <a:r>
              <a:rPr lang="en-US" sz="1600" b="1" i="0" u="none">
                <a:solidFill>
                  <a:srgbClr val="000000"/>
                </a:solidFill>
                <a:latin typeface="Arial"/>
                <a:ea typeface="Arial"/>
                <a:cs typeface="Arial"/>
                <a:sym typeface="Arial"/>
              </a:rPr>
              <a:t>Conduct the Learn-by-Practicing Activity</a:t>
            </a:r>
            <a:endParaRPr/>
          </a:p>
          <a:p>
            <a:pPr marL="342900" lvl="0" indent="-342900" algn="l" rtl="0">
              <a:lnSpc>
                <a:spcPct val="10000"/>
              </a:lnSpc>
              <a:spcBef>
                <a:spcPts val="320"/>
              </a:spcBef>
              <a:spcAft>
                <a:spcPts val="0"/>
              </a:spcAft>
              <a:buClr>
                <a:schemeClr val="dk1"/>
              </a:buClr>
              <a:buSzPts val="1600"/>
              <a:buFont typeface="Arial"/>
              <a:buNone/>
            </a:pPr>
            <a:endParaRPr sz="1600" b="1" i="0" u="none">
              <a:solidFill>
                <a:srgbClr val="000000"/>
              </a:solidFill>
              <a:latin typeface="Arial"/>
              <a:ea typeface="Arial"/>
              <a:cs typeface="Arial"/>
              <a:sym typeface="Arial"/>
            </a:endParaRPr>
          </a:p>
          <a:p>
            <a:pPr marL="342900" lvl="0" indent="-342900" algn="l" rtl="0">
              <a:lnSpc>
                <a:spcPct val="90000"/>
              </a:lnSpc>
              <a:spcBef>
                <a:spcPts val="320"/>
              </a:spcBef>
              <a:spcAft>
                <a:spcPts val="0"/>
              </a:spcAft>
              <a:buClr>
                <a:srgbClr val="000000"/>
              </a:buClr>
              <a:buSzPts val="1600"/>
              <a:buFont typeface="Noto Sans Symbols"/>
              <a:buNone/>
            </a:pPr>
            <a:r>
              <a:rPr lang="en-US" sz="1600" b="0" i="0" u="none">
                <a:solidFill>
                  <a:srgbClr val="000000"/>
                </a:solidFill>
                <a:latin typeface="Noto Sans Symbols"/>
                <a:ea typeface="Noto Sans Symbols"/>
                <a:cs typeface="Noto Sans Symbols"/>
                <a:sym typeface="Noto Sans Symbols"/>
              </a:rPr>
              <a:t>		⮚ </a:t>
            </a:r>
            <a:r>
              <a:rPr lang="en-US" sz="1600" b="1" i="0" u="none">
                <a:solidFill>
                  <a:srgbClr val="000000"/>
                </a:solidFill>
                <a:latin typeface="Arial"/>
                <a:ea typeface="Arial"/>
                <a:cs typeface="Arial"/>
                <a:sym typeface="Arial"/>
              </a:rPr>
              <a:t>Students practice paraphrasing five sentences on their own.</a:t>
            </a:r>
            <a:endParaRPr/>
          </a:p>
          <a:p>
            <a:pPr marL="342900" lvl="0" indent="-241300" algn="l" rtl="0">
              <a:spcBef>
                <a:spcPts val="320"/>
              </a:spcBef>
              <a:spcAft>
                <a:spcPts val="0"/>
              </a:spcAft>
              <a:buClr>
                <a:schemeClr val="dk1"/>
              </a:buClr>
              <a:buSzPts val="1600"/>
              <a:buFont typeface="Arial"/>
              <a:buNone/>
            </a:pPr>
            <a:endParaRPr sz="1600" b="1" i="0" u="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799733ec45_0_10"/>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Lesson 3</a:t>
            </a:r>
            <a:endParaRPr/>
          </a:p>
        </p:txBody>
      </p:sp>
      <p:sp>
        <p:nvSpPr>
          <p:cNvPr id="322" name="Google Shape;322;g2799733ec45_0_10"/>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Define a sentence</a:t>
            </a:r>
            <a:endParaRPr/>
          </a:p>
          <a:p>
            <a:pPr marL="34290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Paraphrase single sentences</a:t>
            </a:r>
            <a:endParaRPr/>
          </a:p>
          <a:p>
            <a:pPr marL="342900" lvl="0" indent="-139700" algn="l" rtl="0">
              <a:lnSpc>
                <a:spcPct val="100000"/>
              </a:lnSpc>
              <a:spcBef>
                <a:spcPts val="640"/>
              </a:spcBef>
              <a:spcAft>
                <a:spcPts val="0"/>
              </a:spcAft>
              <a:buClr>
                <a:schemeClr val="dk1"/>
              </a:buClr>
              <a:buSzPts val="3200"/>
              <a:buFont typeface="Arial"/>
              <a:buNone/>
            </a:pPr>
            <a:endParaRPr sz="3200" b="1" i="0" u="none">
              <a:solidFill>
                <a:schemeClr val="dk1"/>
              </a:solidFill>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Font typeface="Arial"/>
              <a:buNone/>
            </a:pPr>
            <a:endParaRPr sz="3200" b="1" i="0" u="none">
              <a:solidFill>
                <a:schemeClr val="dk1"/>
              </a:solidFill>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Font typeface="Arial"/>
              <a:buNone/>
            </a:pPr>
            <a:endParaRPr sz="3200" b="1" i="0" u="none">
              <a:solidFill>
                <a:schemeClr val="dk1"/>
              </a:solidFill>
              <a:latin typeface="Arial"/>
              <a:ea typeface="Arial"/>
              <a:cs typeface="Arial"/>
              <a:sym typeface="Arial"/>
            </a:endParaRPr>
          </a:p>
          <a:p>
            <a:pPr marL="2057400" lvl="4" indent="-228600" algn="l" rtl="0">
              <a:lnSpc>
                <a:spcPct val="100000"/>
              </a:lnSpc>
              <a:spcBef>
                <a:spcPts val="40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(pages 23-27)</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799733ec45_0_1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Sentence</a:t>
            </a:r>
            <a:endParaRPr/>
          </a:p>
        </p:txBody>
      </p:sp>
      <p:sp>
        <p:nvSpPr>
          <p:cNvPr id="329" name="Google Shape;329;g2799733ec45_0_15"/>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A sentence is a group of words that:</a:t>
            </a:r>
            <a:endParaRPr/>
          </a:p>
          <a:p>
            <a:pPr marL="1143000" lvl="2" indent="-228600" algn="l" rtl="0">
              <a:lnSpc>
                <a:spcPct val="9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Has a subject and a verb</a:t>
            </a:r>
            <a:endParaRPr/>
          </a:p>
          <a:p>
            <a:pPr marL="1143000" lvl="2" indent="-228600" algn="l" rtl="0">
              <a:lnSpc>
                <a:spcPct val="9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Begins with a capital letter </a:t>
            </a:r>
            <a:endParaRPr/>
          </a:p>
          <a:p>
            <a:pPr marL="1143000" lvl="2" indent="-228600" algn="l" rtl="0">
              <a:lnSpc>
                <a:spcPct val="9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Has a period or end punctuation</a:t>
            </a:r>
            <a:endParaRPr/>
          </a:p>
          <a:p>
            <a:pPr marL="1143000" lvl="2" indent="-228600" algn="l" rtl="0">
              <a:lnSpc>
                <a:spcPct val="9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Makes sense	</a:t>
            </a:r>
            <a:endParaRPr/>
          </a:p>
          <a:p>
            <a:pPr marL="342900" lvl="0" indent="-190500" algn="l" rtl="0">
              <a:lnSpc>
                <a:spcPct val="5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342900" lvl="0" indent="-342900" algn="ctr" rtl="0">
              <a:lnSpc>
                <a:spcPct val="90000"/>
              </a:lnSpc>
              <a:spcBef>
                <a:spcPts val="560"/>
              </a:spcBef>
              <a:spcAft>
                <a:spcPts val="0"/>
              </a:spcAft>
              <a:buClr>
                <a:schemeClr val="dk2"/>
              </a:buClr>
              <a:buSzPts val="2800"/>
              <a:buFont typeface="Arial"/>
              <a:buNone/>
            </a:pPr>
            <a:r>
              <a:rPr lang="en-US" sz="2800" b="1" i="0" u="sng">
                <a:solidFill>
                  <a:schemeClr val="dk2"/>
                </a:solidFill>
                <a:latin typeface="Arial"/>
                <a:ea typeface="Arial"/>
                <a:cs typeface="Arial"/>
                <a:sym typeface="Arial"/>
              </a:rPr>
              <a:t>Examples</a:t>
            </a:r>
            <a:r>
              <a:rPr lang="en-US" sz="2800" b="1" i="0" u="none">
                <a:solidFill>
                  <a:schemeClr val="dk2"/>
                </a:solidFill>
                <a:latin typeface="Arial"/>
                <a:ea typeface="Arial"/>
                <a:cs typeface="Arial"/>
                <a:sym typeface="Arial"/>
              </a:rPr>
              <a:t>:</a:t>
            </a:r>
            <a:endParaRPr/>
          </a:p>
          <a:p>
            <a:pPr marL="1143000" lvl="2" indent="-228600" algn="l" rtl="0">
              <a:lnSpc>
                <a:spcPct val="9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We found the book under the couch.</a:t>
            </a:r>
            <a:endParaRPr/>
          </a:p>
          <a:p>
            <a:pPr marL="1143000" lvl="2" indent="-228600" algn="l" rtl="0">
              <a:lnSpc>
                <a:spcPct val="9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The wooden house was very old.</a:t>
            </a:r>
            <a:endParaRPr/>
          </a:p>
          <a:p>
            <a:pPr marL="1143000" lvl="2" indent="-228600" algn="l" rtl="0">
              <a:lnSpc>
                <a:spcPct val="9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Bicyclists rode along the avenue.</a:t>
            </a:r>
            <a:endParaRPr/>
          </a:p>
          <a:p>
            <a:pPr marL="1143000" lvl="2" indent="-228600" algn="l" rtl="0">
              <a:lnSpc>
                <a:spcPct val="9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Mike ate dinner before the game.</a:t>
            </a:r>
            <a:endParaRPr/>
          </a:p>
          <a:p>
            <a:pPr marL="742950" lvl="1" indent="-285750" algn="ctr" rtl="0">
              <a:lnSpc>
                <a:spcPct val="90000"/>
              </a:lnSpc>
              <a:spcBef>
                <a:spcPts val="28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(Cue Card 5)</a:t>
            </a:r>
            <a:endParaRPr/>
          </a:p>
          <a:p>
            <a:pPr marL="342900" lvl="0" indent="-254000" algn="l" rtl="0">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799733ec45_0_26"/>
          <p:cNvSpPr txBox="1">
            <a:spLocks noGrp="1"/>
          </p:cNvSpPr>
          <p:nvPr>
            <p:ph type="ctrTitle"/>
          </p:nvPr>
        </p:nvSpPr>
        <p:spPr>
          <a:xfrm>
            <a:off x="3505200" y="457200"/>
            <a:ext cx="5410200" cy="135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Learning Sheet 3</a:t>
            </a:r>
            <a:endParaRPr/>
          </a:p>
        </p:txBody>
      </p:sp>
      <p:sp>
        <p:nvSpPr>
          <p:cNvPr id="335" name="Google Shape;335;g2799733ec45_0_26"/>
          <p:cNvSpPr txBox="1">
            <a:spLocks noGrp="1"/>
          </p:cNvSpPr>
          <p:nvPr>
            <p:ph type="subTitle" idx="1"/>
          </p:nvPr>
        </p:nvSpPr>
        <p:spPr>
          <a:xfrm>
            <a:off x="4876800" y="3886200"/>
            <a:ext cx="3657600" cy="2133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sz="2000"/>
          </a:p>
        </p:txBody>
      </p:sp>
      <p:pic>
        <p:nvPicPr>
          <p:cNvPr id="336" name="Google Shape;336;g2799733ec45_0_26" descr="Lesson 3 Act.tiff                                              00A890FEMacintosh HD                   BC32EF22:"/>
          <p:cNvPicPr preferRelativeResize="0"/>
          <p:nvPr/>
        </p:nvPicPr>
        <p:blipFill rotWithShape="1">
          <a:blip r:embed="rId3">
            <a:alphaModFix/>
          </a:blip>
          <a:srcRect/>
          <a:stretch/>
        </p:blipFill>
        <p:spPr>
          <a:xfrm>
            <a:off x="4343400" y="1447800"/>
            <a:ext cx="4191000" cy="4876799"/>
          </a:xfrm>
          <a:prstGeom prst="rect">
            <a:avLst/>
          </a:prstGeom>
          <a:noFill/>
          <a:ln>
            <a:noFill/>
          </a:ln>
        </p:spPr>
      </p:pic>
      <p:sp>
        <p:nvSpPr>
          <p:cNvPr id="337" name="Google Shape;337;g2799733ec45_0_26"/>
          <p:cNvSpPr txBox="1"/>
          <p:nvPr/>
        </p:nvSpPr>
        <p:spPr>
          <a:xfrm>
            <a:off x="6248400" y="5943600"/>
            <a:ext cx="76200" cy="76200"/>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799733ec45_0_33"/>
          <p:cNvSpPr txBox="1">
            <a:spLocks noGrp="1"/>
          </p:cNvSpPr>
          <p:nvPr>
            <p:ph type="ctrTitle"/>
          </p:nvPr>
        </p:nvSpPr>
        <p:spPr>
          <a:xfrm>
            <a:off x="3352800" y="304800"/>
            <a:ext cx="5410200" cy="123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Student Example</a:t>
            </a:r>
            <a:endParaRPr/>
          </a:p>
        </p:txBody>
      </p:sp>
      <p:sp>
        <p:nvSpPr>
          <p:cNvPr id="343" name="Google Shape;343;g2799733ec45_0_33"/>
          <p:cNvSpPr txBox="1">
            <a:spLocks noGrp="1"/>
          </p:cNvSpPr>
          <p:nvPr>
            <p:ph type="subTitle" idx="1"/>
          </p:nvPr>
        </p:nvSpPr>
        <p:spPr>
          <a:xfrm>
            <a:off x="5181600" y="3810000"/>
            <a:ext cx="3352800" cy="220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sz="2000"/>
          </a:p>
        </p:txBody>
      </p:sp>
      <p:sp>
        <p:nvSpPr>
          <p:cNvPr id="344" name="Google Shape;344;g2799733ec45_0_33"/>
          <p:cNvSpPr txBox="1"/>
          <p:nvPr/>
        </p:nvSpPr>
        <p:spPr>
          <a:xfrm>
            <a:off x="6477000" y="5791200"/>
            <a:ext cx="228600" cy="22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45" name="Google Shape;345;g2799733ec45_0_33"/>
          <p:cNvSpPr txBox="1"/>
          <p:nvPr/>
        </p:nvSpPr>
        <p:spPr>
          <a:xfrm>
            <a:off x="6172200" y="5638800"/>
            <a:ext cx="3810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346" name="Google Shape;346;g2799733ec45_0_33" descr="peteritas_Page_07.jpg                                          00000002070904_1417                    C30343E0:"/>
          <p:cNvPicPr preferRelativeResize="0"/>
          <p:nvPr/>
        </p:nvPicPr>
        <p:blipFill rotWithShape="1">
          <a:blip r:embed="rId3">
            <a:alphaModFix/>
          </a:blip>
          <a:srcRect/>
          <a:stretch/>
        </p:blipFill>
        <p:spPr>
          <a:xfrm>
            <a:off x="4800600" y="1219200"/>
            <a:ext cx="4059239" cy="524986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799733ec45_0_41"/>
          <p:cNvSpPr txBox="1">
            <a:spLocks noGrp="1"/>
          </p:cNvSpPr>
          <p:nvPr>
            <p:ph type="ctrTitle"/>
          </p:nvPr>
        </p:nvSpPr>
        <p:spPr>
          <a:xfrm>
            <a:off x="3352800" y="304800"/>
            <a:ext cx="5410200" cy="123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Scoring Example</a:t>
            </a:r>
            <a:endParaRPr/>
          </a:p>
        </p:txBody>
      </p:sp>
      <p:sp>
        <p:nvSpPr>
          <p:cNvPr id="352" name="Google Shape;352;g2799733ec45_0_41"/>
          <p:cNvSpPr txBox="1">
            <a:spLocks noGrp="1"/>
          </p:cNvSpPr>
          <p:nvPr>
            <p:ph type="subTitle" idx="1"/>
          </p:nvPr>
        </p:nvSpPr>
        <p:spPr>
          <a:xfrm>
            <a:off x="5181600" y="3810000"/>
            <a:ext cx="3352800" cy="220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sz="2000"/>
          </a:p>
        </p:txBody>
      </p:sp>
      <p:sp>
        <p:nvSpPr>
          <p:cNvPr id="353" name="Google Shape;353;g2799733ec45_0_41"/>
          <p:cNvSpPr txBox="1"/>
          <p:nvPr/>
        </p:nvSpPr>
        <p:spPr>
          <a:xfrm>
            <a:off x="6477000" y="5791200"/>
            <a:ext cx="228600" cy="22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54" name="Google Shape;354;g2799733ec45_0_41"/>
          <p:cNvSpPr txBox="1"/>
          <p:nvPr/>
        </p:nvSpPr>
        <p:spPr>
          <a:xfrm>
            <a:off x="6172200" y="5638800"/>
            <a:ext cx="3810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355" name="Google Shape;355;g2799733ec45_0_41" descr="peteritas_Page_08.jpg                                          00000002070904_1417                    C30343E0:"/>
          <p:cNvPicPr preferRelativeResize="0"/>
          <p:nvPr/>
        </p:nvPicPr>
        <p:blipFill rotWithShape="1">
          <a:blip r:embed="rId3">
            <a:alphaModFix/>
          </a:blip>
          <a:srcRect/>
          <a:stretch/>
        </p:blipFill>
        <p:spPr>
          <a:xfrm>
            <a:off x="4876800" y="1219200"/>
            <a:ext cx="4059240" cy="52514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2799733ec45_0_276"/>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Lesson 4</a:t>
            </a:r>
            <a:endParaRPr/>
          </a:p>
        </p:txBody>
      </p:sp>
      <p:sp>
        <p:nvSpPr>
          <p:cNvPr id="361" name="Google Shape;361;g2799733ec45_0_276"/>
          <p:cNvSpPr txBox="1">
            <a:spLocks noGrp="1"/>
          </p:cNvSpPr>
          <p:nvPr>
            <p:ph type="body" idx="1"/>
          </p:nvPr>
        </p:nvSpPr>
        <p:spPr>
          <a:xfrm>
            <a:off x="685800" y="1828800"/>
            <a:ext cx="77724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Define topic of a paragraph</a:t>
            </a:r>
            <a:endParaRPr/>
          </a:p>
          <a:p>
            <a:pPr marL="342900" lvl="0" indent="-342900" algn="l" rtl="0">
              <a:lnSpc>
                <a:spcPct val="9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Define the main idea of a paragraph</a:t>
            </a:r>
            <a:endParaRPr/>
          </a:p>
          <a:p>
            <a:pPr marL="342900" lvl="0" indent="-342900" algn="l" rtl="0">
              <a:lnSpc>
                <a:spcPct val="9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Define the details of a paragraph</a:t>
            </a:r>
            <a:endParaRPr/>
          </a:p>
          <a:p>
            <a:pPr marL="342900" lvl="0" indent="-342900" algn="l" rtl="0">
              <a:lnSpc>
                <a:spcPct val="9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Identify topics, main ideas, and details in a list</a:t>
            </a:r>
            <a:endParaRPr/>
          </a:p>
          <a:p>
            <a:pPr marL="2057400" lvl="4" indent="-228600" algn="ctr" rtl="0">
              <a:lnSpc>
                <a:spcPct val="9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2057400" lvl="4" indent="-228600" algn="ctr" rtl="0">
              <a:lnSpc>
                <a:spcPct val="9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(pages 28-34)</a:t>
            </a:r>
            <a:endParaRPr/>
          </a:p>
          <a:p>
            <a:pPr marL="342900" lvl="0" indent="-139700" algn="l" rtl="0">
              <a:lnSpc>
                <a:spcPct val="90000"/>
              </a:lnSpc>
              <a:spcBef>
                <a:spcPts val="640"/>
              </a:spcBef>
              <a:spcAft>
                <a:spcPts val="0"/>
              </a:spcAft>
              <a:buClr>
                <a:schemeClr val="dk1"/>
              </a:buClr>
              <a:buSzPts val="3200"/>
              <a:buFont typeface="Arial"/>
              <a:buNone/>
            </a:pPr>
            <a:endParaRPr sz="3200" b="1" i="0" u="none">
              <a:solidFill>
                <a:schemeClr val="dk1"/>
              </a:solidFill>
              <a:latin typeface="Arial"/>
              <a:ea typeface="Arial"/>
              <a:cs typeface="Arial"/>
              <a:sym typeface="Arial"/>
            </a:endParaRPr>
          </a:p>
          <a:p>
            <a:pPr marL="342900" lvl="0" indent="-139700" algn="l" rtl="0">
              <a:spcBef>
                <a:spcPts val="640"/>
              </a:spcBef>
              <a:spcAft>
                <a:spcPts val="0"/>
              </a:spcAft>
              <a:buClr>
                <a:schemeClr val="dk1"/>
              </a:buClr>
              <a:buSzPts val="3200"/>
              <a:buFont typeface="Arial"/>
              <a:buNone/>
            </a:pPr>
            <a:endParaRPr sz="3200" b="1" i="0" u="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799733ec45_0_281"/>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Paragraph</a:t>
            </a:r>
            <a:endParaRPr/>
          </a:p>
        </p:txBody>
      </p:sp>
      <p:sp>
        <p:nvSpPr>
          <p:cNvPr id="368" name="Google Shape;368;g2799733ec45_0_281"/>
          <p:cNvSpPr txBox="1">
            <a:spLocks noGrp="1"/>
          </p:cNvSpPr>
          <p:nvPr>
            <p:ph type="body" idx="1"/>
          </p:nvPr>
        </p:nvSpPr>
        <p:spPr>
          <a:xfrm>
            <a:off x="685800" y="1905000"/>
            <a:ext cx="7772400" cy="44958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chemeClr val="dk1"/>
              </a:buClr>
              <a:buSzPts val="3200"/>
              <a:buFont typeface="Arial"/>
              <a:buNone/>
            </a:pPr>
            <a:r>
              <a:rPr lang="en-US" sz="3200" b="1" i="0" u="sng">
                <a:solidFill>
                  <a:schemeClr val="dk1"/>
                </a:solidFill>
                <a:latin typeface="Arial"/>
                <a:ea typeface="Arial"/>
                <a:cs typeface="Arial"/>
                <a:sym typeface="Arial"/>
              </a:rPr>
              <a:t>A paragraph must</a:t>
            </a:r>
            <a:r>
              <a:rPr lang="en-US" sz="3200" b="1" i="0" u="none">
                <a:solidFill>
                  <a:schemeClr val="dk1"/>
                </a:solidFill>
                <a:latin typeface="Arial"/>
                <a:ea typeface="Arial"/>
                <a:cs typeface="Arial"/>
                <a:sym typeface="Arial"/>
              </a:rPr>
              <a:t>:</a:t>
            </a:r>
            <a:endParaRPr/>
          </a:p>
          <a:p>
            <a:pPr marL="342900" lvl="0" indent="-139700" algn="l" rtl="0">
              <a:lnSpc>
                <a:spcPct val="100000"/>
              </a:lnSpc>
              <a:spcBef>
                <a:spcPts val="640"/>
              </a:spcBef>
              <a:spcAft>
                <a:spcPts val="0"/>
              </a:spcAft>
              <a:buClr>
                <a:schemeClr val="dk1"/>
              </a:buClr>
              <a:buSzPts val="3200"/>
              <a:buFont typeface="Arial"/>
              <a:buNone/>
            </a:pPr>
            <a:endParaRPr sz="3200" b="1" i="0" u="none">
              <a:solidFill>
                <a:schemeClr val="dk1"/>
              </a:solidFill>
              <a:latin typeface="Arial"/>
              <a:ea typeface="Arial"/>
              <a:cs typeface="Arial"/>
              <a:sym typeface="Arial"/>
            </a:endParaRPr>
          </a:p>
          <a:p>
            <a:pPr marL="1143000" lvl="2" indent="-2286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Be indented at the beginning</a:t>
            </a:r>
            <a:endParaRPr/>
          </a:p>
          <a:p>
            <a:pPr marL="1143000" lvl="2" indent="-2286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Contain sentences that are all related to each other</a:t>
            </a:r>
            <a:endParaRPr/>
          </a:p>
          <a:p>
            <a:pPr marL="1143000" lvl="2" indent="-2286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Contain a topic, a main idea, and some details</a:t>
            </a:r>
            <a:endParaRPr/>
          </a:p>
          <a:p>
            <a:pPr marL="742950" lvl="1" indent="-285750" algn="ctr" rtl="0">
              <a:lnSpc>
                <a:spcPct val="100000"/>
              </a:lnSpc>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742950" lvl="1" indent="-285750" algn="ctr" rtl="0">
              <a:lnSpc>
                <a:spcPct val="100000"/>
              </a:lnSpc>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742950" lvl="1" indent="-285750" algn="ctr" rtl="0">
              <a:lnSpc>
                <a:spcPct val="100000"/>
              </a:lnSpc>
              <a:spcBef>
                <a:spcPts val="28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(Cue Card 6)</a:t>
            </a:r>
            <a:endParaRPr/>
          </a:p>
          <a:p>
            <a:pPr marL="342900" lvl="0" indent="-254000" algn="l" rtl="0">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799733ec45_0_28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Topic</a:t>
            </a:r>
            <a:endParaRPr/>
          </a:p>
        </p:txBody>
      </p:sp>
      <p:sp>
        <p:nvSpPr>
          <p:cNvPr id="375" name="Google Shape;375;g2799733ec45_0_287"/>
          <p:cNvSpPr txBox="1">
            <a:spLocks noGrp="1"/>
          </p:cNvSpPr>
          <p:nvPr>
            <p:ph type="body" idx="1"/>
          </p:nvPr>
        </p:nvSpPr>
        <p:spPr>
          <a:xfrm>
            <a:off x="762000" y="1676400"/>
            <a:ext cx="7772400" cy="4495800"/>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chemeClr val="dk2"/>
              </a:buClr>
              <a:buSzPts val="2800"/>
              <a:buFont typeface="Arial"/>
              <a:buNone/>
            </a:pPr>
            <a:r>
              <a:rPr lang="en-US" sz="2800" b="1" i="0" u="sng">
                <a:solidFill>
                  <a:schemeClr val="dk2"/>
                </a:solidFill>
                <a:latin typeface="Arial"/>
                <a:ea typeface="Arial"/>
                <a:cs typeface="Arial"/>
                <a:sym typeface="Arial"/>
              </a:rPr>
              <a:t>A topic is</a:t>
            </a:r>
            <a:r>
              <a:rPr lang="en-US" sz="2800" b="1" i="0" u="none">
                <a:solidFill>
                  <a:schemeClr val="dk2"/>
                </a:solidFill>
                <a:latin typeface="Arial"/>
                <a:ea typeface="Arial"/>
                <a:cs typeface="Arial"/>
                <a:sym typeface="Arial"/>
              </a:rPr>
              <a:t>:</a:t>
            </a:r>
            <a:endParaRPr/>
          </a:p>
          <a:p>
            <a:pPr marL="1143000" lvl="2" indent="-228600" algn="l" rtl="0">
              <a:lnSpc>
                <a:spcPct val="9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One or two words that tell what a paragraph is about</a:t>
            </a:r>
            <a:endParaRPr/>
          </a:p>
          <a:p>
            <a:pPr marL="1143000" lvl="2" indent="-228600" algn="l" rtl="0">
              <a:lnSpc>
                <a:spcPct val="9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Frequently located in the first (or second) sentence of a paragraph</a:t>
            </a:r>
            <a:endParaRPr/>
          </a:p>
          <a:p>
            <a:pPr marL="1143000" lvl="2" indent="-228600" algn="l" rtl="0">
              <a:lnSpc>
                <a:spcPct val="9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Sometimes repeated throughout a paragraph</a:t>
            </a:r>
            <a:endParaRPr/>
          </a:p>
          <a:p>
            <a:pPr marL="1143000" lvl="2" indent="-228600" algn="l" rtl="0">
              <a:lnSpc>
                <a:spcPct val="9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Sometimes found in the title above a paragraph</a:t>
            </a:r>
            <a:endParaRPr sz="2000" b="0" i="0" u="none">
              <a:solidFill>
                <a:schemeClr val="dk1"/>
              </a:solidFill>
              <a:latin typeface="Arial"/>
              <a:ea typeface="Arial"/>
              <a:cs typeface="Arial"/>
              <a:sym typeface="Arial"/>
            </a:endParaRPr>
          </a:p>
          <a:p>
            <a:pPr marL="342900" lvl="0" indent="-165100" algn="l" rtl="0">
              <a:lnSpc>
                <a:spcPct val="4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lvl="0" indent="-342900" algn="ctr" rtl="0">
              <a:lnSpc>
                <a:spcPct val="90000"/>
              </a:lnSpc>
              <a:spcBef>
                <a:spcPts val="560"/>
              </a:spcBef>
              <a:spcAft>
                <a:spcPts val="0"/>
              </a:spcAft>
              <a:buClr>
                <a:schemeClr val="dk2"/>
              </a:buClr>
              <a:buSzPts val="2800"/>
              <a:buFont typeface="Arial"/>
              <a:buNone/>
            </a:pPr>
            <a:r>
              <a:rPr lang="en-US" sz="2800" b="1" i="0" u="sng">
                <a:solidFill>
                  <a:schemeClr val="dk2"/>
                </a:solidFill>
                <a:latin typeface="Arial"/>
                <a:ea typeface="Arial"/>
                <a:cs typeface="Arial"/>
                <a:sym typeface="Arial"/>
              </a:rPr>
              <a:t>To find a topic, say</a:t>
            </a:r>
            <a:r>
              <a:rPr lang="en-US" sz="2800" b="1" i="0" u="none">
                <a:solidFill>
                  <a:schemeClr val="dk2"/>
                </a:solidFill>
                <a:latin typeface="Arial"/>
                <a:ea typeface="Arial"/>
                <a:cs typeface="Arial"/>
                <a:sym typeface="Arial"/>
              </a:rPr>
              <a:t>:</a:t>
            </a:r>
            <a:endParaRPr sz="2800" b="1" i="0" u="none">
              <a:solidFill>
                <a:srgbClr val="FF3300"/>
              </a:solidFill>
              <a:latin typeface="Arial"/>
              <a:ea typeface="Arial"/>
              <a:cs typeface="Arial"/>
              <a:sym typeface="Arial"/>
            </a:endParaRPr>
          </a:p>
          <a:p>
            <a:pPr marL="342900" lvl="0" indent="-342900" algn="ctr" rtl="0">
              <a:lnSpc>
                <a:spcPct val="90000"/>
              </a:lnSpc>
              <a:spcBef>
                <a:spcPts val="56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a:t>
            </a:r>
            <a:r>
              <a:rPr lang="en-US" sz="2400" b="1" i="0" u="none">
                <a:solidFill>
                  <a:schemeClr val="dk1"/>
                </a:solidFill>
                <a:latin typeface="Arial"/>
                <a:ea typeface="Arial"/>
                <a:cs typeface="Arial"/>
                <a:sym typeface="Arial"/>
              </a:rPr>
              <a:t>This paragraph is about ___,” and then fill in </a:t>
            </a:r>
            <a:endParaRPr/>
          </a:p>
          <a:p>
            <a:pPr marL="342900" lvl="0" indent="-342900" algn="ctr" rtl="0">
              <a:lnSpc>
                <a:spcPct val="9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the blank with the one or two words.</a:t>
            </a:r>
            <a:endParaRPr/>
          </a:p>
          <a:p>
            <a:pPr marL="742950" lvl="1" indent="-285750" algn="ctr" rtl="0">
              <a:lnSpc>
                <a:spcPct val="90000"/>
              </a:lnSpc>
              <a:spcBef>
                <a:spcPts val="28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a:t>
            </a:r>
            <a:endParaRPr/>
          </a:p>
          <a:p>
            <a:pPr marL="742950" lvl="1" indent="-285750" algn="ctr" rtl="0">
              <a:lnSpc>
                <a:spcPct val="90000"/>
              </a:lnSpc>
              <a:spcBef>
                <a:spcPts val="28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(Cue Card 7)</a:t>
            </a:r>
            <a:endParaRPr/>
          </a:p>
          <a:p>
            <a:pPr marL="342900" lvl="0" indent="-254000" algn="l" rtl="0">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799733ec45_0_29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Example Paragraph</a:t>
            </a:r>
            <a:endParaRPr/>
          </a:p>
        </p:txBody>
      </p:sp>
      <p:sp>
        <p:nvSpPr>
          <p:cNvPr id="382" name="Google Shape;382;g2799733ec45_0_293"/>
          <p:cNvSpPr txBox="1">
            <a:spLocks noGrp="1"/>
          </p:cNvSpPr>
          <p:nvPr>
            <p:ph type="body" idx="1"/>
          </p:nvPr>
        </p:nvSpPr>
        <p:spPr>
          <a:xfrm>
            <a:off x="609600" y="1828800"/>
            <a:ext cx="7772400" cy="4724400"/>
          </a:xfrm>
          <a:prstGeom prst="rect">
            <a:avLst/>
          </a:prstGeom>
          <a:noFill/>
          <a:ln>
            <a:noFill/>
          </a:ln>
        </p:spPr>
        <p:txBody>
          <a:bodyPr spcFirstLastPara="1" wrap="square" lIns="91425" tIns="45700" rIns="91425" bIns="45700" anchor="t" anchorCtr="0">
            <a:noAutofit/>
          </a:bodyPr>
          <a:lstStyle/>
          <a:p>
            <a:pPr marL="0" lvl="0" indent="452437"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Emily had done many things to get ready for her big performance in the play “Alice in Wonderland.” First, in a used clothing store, she had found the perfect costume to wear. Her dress looked just like the one in the book everyone had been reading. Second, she had practiced and memorized all her lines. She had worked at reading and rereading her lines every night. Finally, she attended every rehearsal and practiced with all the other actors. She knew exactly what would happen at any moment during the play. As you can see, by finding a great costume, memorizing her lines, and rehearsing, Emily had ensured that she would do a great job in her play.</a:t>
            </a:r>
            <a:endParaRPr/>
          </a:p>
          <a:p>
            <a:pPr marL="0" lvl="0" indent="452437" algn="l" rtl="0">
              <a:lnSpc>
                <a:spcPct val="100000"/>
              </a:lnSpc>
              <a:spcBef>
                <a:spcPts val="320"/>
              </a:spcBef>
              <a:spcAft>
                <a:spcPts val="0"/>
              </a:spcAft>
              <a:buClr>
                <a:schemeClr val="dk1"/>
              </a:buClr>
              <a:buSzPts val="1600"/>
              <a:buFont typeface="Arial"/>
              <a:buNone/>
            </a:pPr>
            <a:endParaRPr sz="1600" b="1" i="0" u="none">
              <a:solidFill>
                <a:schemeClr val="dk1"/>
              </a:solidFill>
              <a:latin typeface="Arial"/>
              <a:ea typeface="Arial"/>
              <a:cs typeface="Arial"/>
              <a:sym typeface="Arial"/>
            </a:endParaRPr>
          </a:p>
          <a:p>
            <a:pPr marL="852487" lvl="1" indent="-285750" algn="ctr" rtl="0">
              <a:lnSpc>
                <a:spcPct val="100000"/>
              </a:lnSpc>
              <a:spcBef>
                <a:spcPts val="28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(Cue Card 8)</a:t>
            </a:r>
            <a:endParaRPr/>
          </a:p>
          <a:p>
            <a:pPr marL="342900" lvl="0" indent="-254000" algn="l" rtl="0">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Research Results</a:t>
            </a:r>
            <a:endParaRPr/>
          </a:p>
        </p:txBody>
      </p:sp>
      <p:sp>
        <p:nvSpPr>
          <p:cNvPr id="131" name="Google Shape;131;p9"/>
          <p:cNvSpPr txBox="1">
            <a:spLocks noGrp="1"/>
          </p:cNvSpPr>
          <p:nvPr>
            <p:ph type="body" idx="1"/>
          </p:nvPr>
        </p:nvSpPr>
        <p:spPr>
          <a:xfrm>
            <a:off x="685800" y="1676400"/>
            <a:ext cx="77724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The means for the NSWDs for pretest to posttest were </a:t>
            </a:r>
            <a:br>
              <a:rPr lang="en-US" sz="2400" b="1" i="0" u="none">
                <a:solidFill>
                  <a:schemeClr val="dk1"/>
                </a:solidFill>
                <a:latin typeface="Arial"/>
                <a:ea typeface="Arial"/>
                <a:cs typeface="Arial"/>
                <a:sym typeface="Arial"/>
              </a:rPr>
            </a:br>
            <a:endParaRPr/>
          </a:p>
          <a:p>
            <a:pPr marL="342900" lvl="0" indent="-342900" algn="l" rtl="0">
              <a:lnSpc>
                <a:spcPct val="8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Pretest     Posttest</a:t>
            </a:r>
            <a:br>
              <a:rPr lang="en-US" sz="2400" b="1" i="0" u="none">
                <a:solidFill>
                  <a:schemeClr val="dk1"/>
                </a:solidFill>
                <a:latin typeface="Arial"/>
                <a:ea typeface="Arial"/>
                <a:cs typeface="Arial"/>
                <a:sym typeface="Arial"/>
              </a:rPr>
            </a:br>
            <a:r>
              <a:rPr lang="en-US" sz="2400" b="1" i="0" u="none">
                <a:solidFill>
                  <a:schemeClr val="dk1"/>
                </a:solidFill>
                <a:latin typeface="Arial"/>
                <a:ea typeface="Arial"/>
                <a:cs typeface="Arial"/>
                <a:sym typeface="Arial"/>
              </a:rPr>
              <a:t>69%           84%    experimental group </a:t>
            </a:r>
            <a:endParaRPr/>
          </a:p>
          <a:p>
            <a:pPr marL="342900" lvl="0" indent="-342900" algn="l" rtl="0">
              <a:lnSpc>
                <a:spcPct val="8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70%           54%    comparison group   </a:t>
            </a:r>
            <a:endParaRPr/>
          </a:p>
          <a:p>
            <a:pPr marL="342900" lvl="0" indent="-342900" algn="l" rtl="0">
              <a:lnSpc>
                <a:spcPct val="8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342900" lvl="0" indent="-342900" algn="l" rtl="0">
              <a:lnSpc>
                <a:spcPct val="8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The means for the SWDs for pretest to posttest were</a:t>
            </a:r>
            <a:br>
              <a:rPr lang="en-US" sz="2400" b="1" i="0" u="none">
                <a:solidFill>
                  <a:schemeClr val="dk1"/>
                </a:solidFill>
                <a:latin typeface="Arial"/>
                <a:ea typeface="Arial"/>
                <a:cs typeface="Arial"/>
                <a:sym typeface="Arial"/>
              </a:rPr>
            </a:br>
            <a:br>
              <a:rPr lang="en-US" sz="2400" b="1" i="0" u="none">
                <a:solidFill>
                  <a:schemeClr val="dk1"/>
                </a:solidFill>
                <a:latin typeface="Arial"/>
                <a:ea typeface="Arial"/>
                <a:cs typeface="Arial"/>
                <a:sym typeface="Arial"/>
              </a:rPr>
            </a:br>
            <a:r>
              <a:rPr lang="en-US" sz="2400" b="1" i="0" u="none">
                <a:solidFill>
                  <a:schemeClr val="dk1"/>
                </a:solidFill>
                <a:latin typeface="Arial"/>
                <a:ea typeface="Arial"/>
                <a:cs typeface="Arial"/>
                <a:sym typeface="Arial"/>
              </a:rPr>
              <a:t>Pretest     Posttest</a:t>
            </a:r>
            <a:br>
              <a:rPr lang="en-US" sz="2400" b="1" i="0" u="none">
                <a:solidFill>
                  <a:schemeClr val="dk1"/>
                </a:solidFill>
                <a:latin typeface="Arial"/>
                <a:ea typeface="Arial"/>
                <a:cs typeface="Arial"/>
                <a:sym typeface="Arial"/>
              </a:rPr>
            </a:br>
            <a:r>
              <a:rPr lang="en-US" sz="2400" b="1" i="0" u="none">
                <a:solidFill>
                  <a:schemeClr val="dk1"/>
                </a:solidFill>
                <a:latin typeface="Arial"/>
                <a:ea typeface="Arial"/>
                <a:cs typeface="Arial"/>
                <a:sym typeface="Arial"/>
              </a:rPr>
              <a:t>60%          80%    experimental SWDs</a:t>
            </a:r>
            <a:br>
              <a:rPr lang="en-US" sz="2400" b="1" i="0" u="none">
                <a:solidFill>
                  <a:schemeClr val="dk1"/>
                </a:solidFill>
                <a:latin typeface="Arial"/>
                <a:ea typeface="Arial"/>
                <a:cs typeface="Arial"/>
                <a:sym typeface="Arial"/>
              </a:rPr>
            </a:br>
            <a:r>
              <a:rPr lang="en-US" sz="2400" b="1" i="0" u="none">
                <a:solidFill>
                  <a:schemeClr val="dk1"/>
                </a:solidFill>
                <a:latin typeface="Arial"/>
                <a:ea typeface="Arial"/>
                <a:cs typeface="Arial"/>
                <a:sym typeface="Arial"/>
              </a:rPr>
              <a:t>62%          48%    comparison SWDs </a:t>
            </a:r>
            <a:br>
              <a:rPr lang="en-US" sz="2400" b="1" i="0" u="none">
                <a:solidFill>
                  <a:schemeClr val="dk1"/>
                </a:solidFill>
                <a:latin typeface="Arial"/>
                <a:ea typeface="Arial"/>
                <a:cs typeface="Arial"/>
                <a:sym typeface="Arial"/>
              </a:rPr>
            </a:b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2799733ec45_0_29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Main Idea</a:t>
            </a:r>
            <a:endParaRPr/>
          </a:p>
        </p:txBody>
      </p:sp>
      <p:sp>
        <p:nvSpPr>
          <p:cNvPr id="389" name="Google Shape;389;g2799733ec45_0_299"/>
          <p:cNvSpPr txBox="1">
            <a:spLocks noGrp="1"/>
          </p:cNvSpPr>
          <p:nvPr>
            <p:ph type="body" idx="1"/>
          </p:nvPr>
        </p:nvSpPr>
        <p:spPr>
          <a:xfrm>
            <a:off x="685800" y="1828800"/>
            <a:ext cx="7772400" cy="4800600"/>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chemeClr val="dk2"/>
              </a:buClr>
              <a:buSzPts val="2400"/>
              <a:buFont typeface="Arial"/>
              <a:buNone/>
            </a:pPr>
            <a:r>
              <a:rPr lang="en-US" sz="2400" b="1" i="0" u="sng">
                <a:solidFill>
                  <a:schemeClr val="dk2"/>
                </a:solidFill>
                <a:latin typeface="Arial"/>
                <a:ea typeface="Arial"/>
                <a:cs typeface="Arial"/>
                <a:sym typeface="Arial"/>
              </a:rPr>
              <a:t>A main idea is</a:t>
            </a:r>
            <a:r>
              <a:rPr lang="en-US" sz="2400" b="1" i="0" u="none">
                <a:solidFill>
                  <a:schemeClr val="dk2"/>
                </a:solidFill>
                <a:latin typeface="Arial"/>
                <a:ea typeface="Arial"/>
                <a:cs typeface="Arial"/>
                <a:sym typeface="Arial"/>
              </a:rPr>
              <a:t>:</a:t>
            </a:r>
            <a:endParaRPr sz="2400" b="1" i="0" u="none">
              <a:solidFill>
                <a:srgbClr val="FF3300"/>
              </a:solidFill>
              <a:latin typeface="Arial"/>
              <a:ea typeface="Arial"/>
              <a:cs typeface="Arial"/>
              <a:sym typeface="Arial"/>
            </a:endParaRPr>
          </a:p>
          <a:p>
            <a:pPr marL="342900" lvl="0" indent="-342900" algn="l" rtl="0">
              <a:lnSpc>
                <a:spcPct val="9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The big idea that the paragraph is about</a:t>
            </a:r>
            <a:endParaRPr/>
          </a:p>
          <a:p>
            <a:pPr marL="342900" lvl="0" indent="-342900" algn="l" rtl="0">
              <a:lnSpc>
                <a:spcPct val="9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 general statement that summarizes all the information in the paragraph</a:t>
            </a:r>
            <a:endParaRPr/>
          </a:p>
          <a:p>
            <a:pPr marL="342900" lvl="0" indent="-190500" algn="l" rtl="0">
              <a:lnSpc>
                <a:spcPct val="9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342900" lvl="0" indent="-342900" algn="ctr" rtl="0">
              <a:lnSpc>
                <a:spcPct val="90000"/>
              </a:lnSpc>
              <a:spcBef>
                <a:spcPts val="480"/>
              </a:spcBef>
              <a:spcAft>
                <a:spcPts val="0"/>
              </a:spcAft>
              <a:buClr>
                <a:schemeClr val="dk2"/>
              </a:buClr>
              <a:buSzPts val="2400"/>
              <a:buFont typeface="Arial"/>
              <a:buNone/>
            </a:pPr>
            <a:r>
              <a:rPr lang="en-US" sz="2400" b="1" i="0" u="sng">
                <a:solidFill>
                  <a:schemeClr val="dk2"/>
                </a:solidFill>
                <a:latin typeface="Arial"/>
                <a:ea typeface="Arial"/>
                <a:cs typeface="Arial"/>
                <a:sym typeface="Arial"/>
              </a:rPr>
              <a:t>To find a main idea, ask</a:t>
            </a:r>
            <a:r>
              <a:rPr lang="en-US" sz="2400" b="1" i="0" u="none">
                <a:solidFill>
                  <a:schemeClr val="dk2"/>
                </a:solidFill>
                <a:latin typeface="Arial"/>
                <a:ea typeface="Arial"/>
                <a:cs typeface="Arial"/>
                <a:sym typeface="Arial"/>
              </a:rPr>
              <a:t>:</a:t>
            </a:r>
            <a:endParaRPr/>
          </a:p>
          <a:p>
            <a:pPr marL="342900" lvl="0" indent="-342900" algn="ctr" rtl="0">
              <a:lnSpc>
                <a:spcPct val="9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“What does this paragraph tell me </a:t>
            </a:r>
            <a:endParaRPr/>
          </a:p>
          <a:p>
            <a:pPr marL="342900" lvl="0" indent="-342900" algn="ctr" rtl="0">
              <a:lnSpc>
                <a:spcPct val="9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about the </a:t>
            </a:r>
            <a:r>
              <a:rPr lang="en-US" sz="2400" b="1" i="0" u="sng">
                <a:solidFill>
                  <a:schemeClr val="dk1"/>
                </a:solidFill>
                <a:latin typeface="Arial"/>
                <a:ea typeface="Arial"/>
                <a:cs typeface="Arial"/>
                <a:sym typeface="Arial"/>
              </a:rPr>
              <a:t>  (the topic)  </a:t>
            </a:r>
            <a:r>
              <a:rPr lang="en-US" sz="2400" b="1" i="0" u="none">
                <a:solidFill>
                  <a:schemeClr val="dk1"/>
                </a:solidFill>
                <a:latin typeface="Arial"/>
                <a:ea typeface="Arial"/>
                <a:cs typeface="Arial"/>
                <a:sym typeface="Arial"/>
              </a:rPr>
              <a:t>?”</a:t>
            </a:r>
            <a:endParaRPr/>
          </a:p>
          <a:p>
            <a:pPr marL="342900" lvl="0" indent="-190500" algn="l" rtl="0">
              <a:lnSpc>
                <a:spcPct val="9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342900" lvl="0" indent="-190500" algn="l" rtl="0">
              <a:lnSpc>
                <a:spcPct val="4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742950" lvl="1" indent="-285750" algn="ctr" rtl="0">
              <a:lnSpc>
                <a:spcPct val="90000"/>
              </a:lnSpc>
              <a:spcBef>
                <a:spcPts val="28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(Cue Card 9)</a:t>
            </a:r>
            <a:endParaRPr/>
          </a:p>
          <a:p>
            <a:pPr marL="342900" lvl="0" indent="-254000" algn="l" rtl="0">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799733ec45_0_30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Detail</a:t>
            </a:r>
            <a:endParaRPr/>
          </a:p>
        </p:txBody>
      </p:sp>
      <p:sp>
        <p:nvSpPr>
          <p:cNvPr id="396" name="Google Shape;396;g2799733ec45_0_305"/>
          <p:cNvSpPr txBox="1">
            <a:spLocks noGrp="1"/>
          </p:cNvSpPr>
          <p:nvPr>
            <p:ph type="body" idx="1"/>
          </p:nvPr>
        </p:nvSpPr>
        <p:spPr>
          <a:xfrm>
            <a:off x="685800" y="1752600"/>
            <a:ext cx="7772400" cy="4724400"/>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chemeClr val="dk2"/>
              </a:buClr>
              <a:buSzPts val="2400"/>
              <a:buFont typeface="Arial"/>
              <a:buNone/>
            </a:pPr>
            <a:r>
              <a:rPr lang="en-US" sz="2400" b="1" i="0" u="sng">
                <a:solidFill>
                  <a:schemeClr val="dk2"/>
                </a:solidFill>
                <a:latin typeface="Arial"/>
                <a:ea typeface="Arial"/>
                <a:cs typeface="Arial"/>
                <a:sym typeface="Arial"/>
              </a:rPr>
              <a:t>A detail is</a:t>
            </a:r>
            <a:r>
              <a:rPr lang="en-US" sz="2400" b="1" i="0" u="none">
                <a:solidFill>
                  <a:schemeClr val="dk2"/>
                </a:solidFill>
                <a:latin typeface="Arial"/>
                <a:ea typeface="Arial"/>
                <a:cs typeface="Arial"/>
                <a:sym typeface="Arial"/>
              </a:rPr>
              <a:t>:</a:t>
            </a:r>
            <a:endParaRPr/>
          </a:p>
          <a:p>
            <a:pPr marL="342900" lvl="0" indent="-342900" algn="l" rtl="0">
              <a:lnSpc>
                <a:spcPct val="9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 piece of information that’s related to the main idea</a:t>
            </a:r>
            <a:endParaRPr/>
          </a:p>
          <a:p>
            <a:pPr marL="342900" lvl="0" indent="-342900" algn="l" rtl="0">
              <a:lnSpc>
                <a:spcPct val="9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 statement that provides specific information about the main idea and topic</a:t>
            </a:r>
            <a:endParaRPr/>
          </a:p>
          <a:p>
            <a:pPr marL="342900" lvl="0" indent="-190500" algn="l" rtl="0">
              <a:lnSpc>
                <a:spcPct val="7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342900" lvl="0" indent="-342900" algn="ctr" rtl="0">
              <a:lnSpc>
                <a:spcPct val="90000"/>
              </a:lnSpc>
              <a:spcBef>
                <a:spcPts val="480"/>
              </a:spcBef>
              <a:spcAft>
                <a:spcPts val="0"/>
              </a:spcAft>
              <a:buClr>
                <a:schemeClr val="dk2"/>
              </a:buClr>
              <a:buSzPts val="2400"/>
              <a:buFont typeface="Arial"/>
              <a:buNone/>
            </a:pPr>
            <a:r>
              <a:rPr lang="en-US" sz="2400" b="1" i="0" u="sng">
                <a:solidFill>
                  <a:schemeClr val="dk2"/>
                </a:solidFill>
                <a:latin typeface="Arial"/>
                <a:ea typeface="Arial"/>
                <a:cs typeface="Arial"/>
                <a:sym typeface="Arial"/>
              </a:rPr>
              <a:t>To find a detail, ask</a:t>
            </a:r>
            <a:r>
              <a:rPr lang="en-US" sz="2400" b="1" i="0" u="none">
                <a:solidFill>
                  <a:schemeClr val="dk2"/>
                </a:solidFill>
                <a:latin typeface="Arial"/>
                <a:ea typeface="Arial"/>
                <a:cs typeface="Arial"/>
                <a:sym typeface="Arial"/>
              </a:rPr>
              <a:t>:</a:t>
            </a:r>
            <a:endParaRPr/>
          </a:p>
          <a:p>
            <a:pPr marL="342900" lvl="0" indent="-342900" algn="ctr" rtl="0">
              <a:lnSpc>
                <a:spcPct val="9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“What’s one piece of specific information </a:t>
            </a:r>
            <a:endParaRPr/>
          </a:p>
          <a:p>
            <a:pPr marL="342900" lvl="0" indent="-342900" algn="ctr" rtl="0">
              <a:lnSpc>
                <a:spcPct val="9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about the main idea?”</a:t>
            </a:r>
            <a:endParaRPr/>
          </a:p>
          <a:p>
            <a:pPr marL="342900" lvl="0" indent="-342900" algn="ctr" rtl="0">
              <a:lnSpc>
                <a:spcPct val="9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742950" lvl="1" indent="-285750" algn="ctr" rtl="0">
              <a:lnSpc>
                <a:spcPct val="90000"/>
              </a:lnSpc>
              <a:spcBef>
                <a:spcPts val="28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(Cue Card 10)</a:t>
            </a:r>
            <a:endParaRPr/>
          </a:p>
          <a:p>
            <a:pPr marL="342900" lvl="0" indent="-254000" algn="l" rtl="0">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799733ec45_0_441"/>
          <p:cNvSpPr txBox="1">
            <a:spLocks noGrp="1"/>
          </p:cNvSpPr>
          <p:nvPr>
            <p:ph type="ctrTitle"/>
          </p:nvPr>
        </p:nvSpPr>
        <p:spPr>
          <a:xfrm>
            <a:off x="1083800" y="198250"/>
            <a:ext cx="5410200" cy="1274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Learning Sheet 4</a:t>
            </a:r>
            <a:endParaRPr/>
          </a:p>
        </p:txBody>
      </p:sp>
      <p:pic>
        <p:nvPicPr>
          <p:cNvPr id="402" name="Google Shape;402;g2799733ec45_0_441" descr="Lesson 4 Act.tiff                                              00A890FEMacintosh HD                   BC32EF22:"/>
          <p:cNvPicPr preferRelativeResize="0"/>
          <p:nvPr/>
        </p:nvPicPr>
        <p:blipFill rotWithShape="1">
          <a:blip r:embed="rId3">
            <a:alphaModFix/>
          </a:blip>
          <a:srcRect/>
          <a:stretch/>
        </p:blipFill>
        <p:spPr>
          <a:xfrm>
            <a:off x="2133600" y="1392325"/>
            <a:ext cx="4191000" cy="5029200"/>
          </a:xfrm>
          <a:prstGeom prst="rect">
            <a:avLst/>
          </a:prstGeom>
          <a:noFill/>
          <a:ln>
            <a:noFill/>
          </a:ln>
        </p:spPr>
      </p:pic>
      <p:sp>
        <p:nvSpPr>
          <p:cNvPr id="403" name="Google Shape;403;g2799733ec45_0_441"/>
          <p:cNvSpPr txBox="1"/>
          <p:nvPr/>
        </p:nvSpPr>
        <p:spPr>
          <a:xfrm>
            <a:off x="6096000" y="5715000"/>
            <a:ext cx="304800" cy="22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04" name="Google Shape;404;g2799733ec45_0_441"/>
          <p:cNvSpPr txBox="1"/>
          <p:nvPr/>
        </p:nvSpPr>
        <p:spPr>
          <a:xfrm>
            <a:off x="6324600" y="5791200"/>
            <a:ext cx="304800" cy="15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799733ec45_0_449"/>
          <p:cNvSpPr txBox="1">
            <a:spLocks noGrp="1"/>
          </p:cNvSpPr>
          <p:nvPr>
            <p:ph type="ctrTitle"/>
          </p:nvPr>
        </p:nvSpPr>
        <p:spPr>
          <a:xfrm>
            <a:off x="1143000" y="99150"/>
            <a:ext cx="5410200" cy="123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Student Example</a:t>
            </a:r>
            <a:endParaRPr/>
          </a:p>
        </p:txBody>
      </p:sp>
      <p:sp>
        <p:nvSpPr>
          <p:cNvPr id="410" name="Google Shape;410;g2799733ec45_0_449"/>
          <p:cNvSpPr txBox="1"/>
          <p:nvPr/>
        </p:nvSpPr>
        <p:spPr>
          <a:xfrm>
            <a:off x="6477000" y="5791200"/>
            <a:ext cx="228600" cy="22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11" name="Google Shape;411;g2799733ec45_0_449"/>
          <p:cNvSpPr txBox="1"/>
          <p:nvPr/>
        </p:nvSpPr>
        <p:spPr>
          <a:xfrm>
            <a:off x="6172200" y="5638800"/>
            <a:ext cx="3810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412" name="Google Shape;412;g2799733ec45_0_449" descr="peteritas_Page_09.jpg                                          00000002070904_1417                    C30343E0:"/>
          <p:cNvPicPr preferRelativeResize="0"/>
          <p:nvPr/>
        </p:nvPicPr>
        <p:blipFill rotWithShape="1">
          <a:blip r:embed="rId3">
            <a:alphaModFix/>
          </a:blip>
          <a:srcRect/>
          <a:stretch/>
        </p:blipFill>
        <p:spPr>
          <a:xfrm>
            <a:off x="1564700" y="1339050"/>
            <a:ext cx="4067174" cy="526256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799733ec45_0_457"/>
          <p:cNvSpPr txBox="1">
            <a:spLocks noGrp="1"/>
          </p:cNvSpPr>
          <p:nvPr>
            <p:ph type="ctrTitle"/>
          </p:nvPr>
        </p:nvSpPr>
        <p:spPr>
          <a:xfrm>
            <a:off x="1866900" y="198275"/>
            <a:ext cx="5410200" cy="123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Scoring Example</a:t>
            </a:r>
            <a:endParaRPr/>
          </a:p>
        </p:txBody>
      </p:sp>
      <p:sp>
        <p:nvSpPr>
          <p:cNvPr id="418" name="Google Shape;418;g2799733ec45_0_457"/>
          <p:cNvSpPr txBox="1"/>
          <p:nvPr/>
        </p:nvSpPr>
        <p:spPr>
          <a:xfrm>
            <a:off x="6477000" y="5791200"/>
            <a:ext cx="228600" cy="22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19" name="Google Shape;419;g2799733ec45_0_457"/>
          <p:cNvSpPr txBox="1"/>
          <p:nvPr/>
        </p:nvSpPr>
        <p:spPr>
          <a:xfrm>
            <a:off x="6172200" y="5638800"/>
            <a:ext cx="3810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420" name="Google Shape;420;g2799733ec45_0_457" descr="peteritas_Page_10.jpg                                          00000002070904_1417                    C30343E0:"/>
          <p:cNvPicPr preferRelativeResize="0"/>
          <p:nvPr/>
        </p:nvPicPr>
        <p:blipFill rotWithShape="1">
          <a:blip r:embed="rId3">
            <a:alphaModFix/>
          </a:blip>
          <a:srcRect/>
          <a:stretch/>
        </p:blipFill>
        <p:spPr>
          <a:xfrm>
            <a:off x="1791075" y="1312400"/>
            <a:ext cx="4067174" cy="526256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2"/>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Vocabulary Knowledge</a:t>
            </a:r>
            <a:endParaRPr/>
          </a:p>
        </p:txBody>
      </p:sp>
      <p:sp>
        <p:nvSpPr>
          <p:cNvPr id="427" name="Google Shape;427;p52"/>
          <p:cNvSpPr txBox="1">
            <a:spLocks noGrp="1"/>
          </p:cNvSpPr>
          <p:nvPr>
            <p:ph type="body" idx="1"/>
          </p:nvPr>
        </p:nvSpPr>
        <p:spPr>
          <a:xfrm>
            <a:off x="685800" y="2133600"/>
            <a:ext cx="77724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Think, pair, share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What will you do when a student does not know the meaning of a word that they need to paraphrase to avoid giving him/her a synonym for the unknown word?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Glossary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Post Organizer</a:t>
            </a:r>
            <a:endParaRPr/>
          </a:p>
        </p:txBody>
      </p:sp>
      <p:sp>
        <p:nvSpPr>
          <p:cNvPr id="434" name="Google Shape;434;p54"/>
          <p:cNvSpPr txBox="1">
            <a:spLocks noGrp="1"/>
          </p:cNvSpPr>
          <p:nvPr>
            <p:ph type="body" idx="1"/>
          </p:nvPr>
        </p:nvSpPr>
        <p:spPr>
          <a:xfrm>
            <a:off x="685800" y="1905000"/>
            <a:ext cx="77724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Q &amp; A</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Coaching Services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Evaluations</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342900" algn="ctr" rtl="0">
              <a:lnSpc>
                <a:spcPct val="100000"/>
              </a:lnSpc>
              <a:spcBef>
                <a:spcPts val="880"/>
              </a:spcBef>
              <a:spcAft>
                <a:spcPts val="0"/>
              </a:spcAft>
              <a:buClr>
                <a:srgbClr val="C00000"/>
              </a:buClr>
              <a:buSzPts val="4400"/>
              <a:buFont typeface="Meddon"/>
              <a:buNone/>
            </a:pPr>
            <a:r>
              <a:rPr lang="en-US" sz="4400" b="1" i="0" u="none">
                <a:solidFill>
                  <a:srgbClr val="C00000"/>
                </a:solidFill>
                <a:latin typeface="Meddon"/>
                <a:ea typeface="Meddon"/>
                <a:cs typeface="Meddon"/>
                <a:sym typeface="Meddon"/>
              </a:rPr>
              <a:t>Thank you for your time and energy!</a:t>
            </a:r>
            <a:endParaRPr/>
          </a:p>
          <a:p>
            <a:pPr marL="342900" marR="0" lvl="0" indent="-63500" algn="l" rtl="0">
              <a:lnSpc>
                <a:spcPct val="100000"/>
              </a:lnSpc>
              <a:spcBef>
                <a:spcPts val="880"/>
              </a:spcBef>
              <a:spcAft>
                <a:spcPts val="0"/>
              </a:spcAft>
              <a:buClr>
                <a:schemeClr val="dk1"/>
              </a:buClr>
              <a:buSzPts val="4400"/>
              <a:buFont typeface="Arial"/>
              <a:buNone/>
            </a:pPr>
            <a:endParaRPr sz="4400" b="1" i="0" u="none">
              <a:solidFill>
                <a:srgbClr val="C00000"/>
              </a:solidFill>
              <a:latin typeface="Meddon"/>
              <a:ea typeface="Meddon"/>
              <a:cs typeface="Meddon"/>
              <a:sym typeface="Meddo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8 Stages of Instruction</a:t>
            </a:r>
            <a:endParaRPr/>
          </a:p>
        </p:txBody>
      </p:sp>
      <p:sp>
        <p:nvSpPr>
          <p:cNvPr id="138" name="Google Shape;138;p3"/>
          <p:cNvSpPr txBox="1">
            <a:spLocks noGrp="1"/>
          </p:cNvSpPr>
          <p:nvPr>
            <p:ph type="body" idx="1"/>
          </p:nvPr>
        </p:nvSpPr>
        <p:spPr>
          <a:xfrm>
            <a:off x="990600" y="1600200"/>
            <a:ext cx="7056437" cy="4953000"/>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Pretest &amp; Make Commitments</a:t>
            </a:r>
            <a:endParaRPr/>
          </a:p>
          <a:p>
            <a:pPr marL="342900" lvl="0" indent="-342900" algn="l" rtl="0">
              <a:lnSpc>
                <a:spcPct val="11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Describe the Strategy</a:t>
            </a:r>
            <a:endParaRPr/>
          </a:p>
          <a:p>
            <a:pPr marL="342900" lvl="0" indent="-342900" algn="l" rtl="0">
              <a:lnSpc>
                <a:spcPct val="11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Model </a:t>
            </a:r>
            <a:endParaRPr/>
          </a:p>
          <a:p>
            <a:pPr marL="342900" lvl="0" indent="-342900" algn="l" rtl="0">
              <a:lnSpc>
                <a:spcPct val="11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Verbal Practice</a:t>
            </a:r>
            <a:endParaRPr/>
          </a:p>
          <a:p>
            <a:pPr marL="342900" lvl="0" indent="-342900" algn="l" rtl="0">
              <a:lnSpc>
                <a:spcPct val="11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Controlled Practice and Feedback</a:t>
            </a:r>
            <a:endParaRPr/>
          </a:p>
          <a:p>
            <a:pPr marL="342900" lvl="0" indent="-342900" algn="l" rtl="0">
              <a:lnSpc>
                <a:spcPct val="11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Advanced Practice and Feedback</a:t>
            </a:r>
            <a:endParaRPr/>
          </a:p>
          <a:p>
            <a:pPr marL="342900" lvl="0" indent="-342900" algn="l" rtl="0">
              <a:lnSpc>
                <a:spcPct val="11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Post-test &amp; Commitments</a:t>
            </a:r>
            <a:endParaRPr/>
          </a:p>
          <a:p>
            <a:pPr marL="342900" lvl="0" indent="-342900" algn="l" rtl="0">
              <a:lnSpc>
                <a:spcPct val="11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Generalization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Two Terms</a:t>
            </a:r>
            <a:endParaRPr/>
          </a:p>
        </p:txBody>
      </p:sp>
      <p:sp>
        <p:nvSpPr>
          <p:cNvPr id="145" name="Google Shape;145;p11"/>
          <p:cNvSpPr txBox="1">
            <a:spLocks noGrp="1"/>
          </p:cNvSpPr>
          <p:nvPr>
            <p:ph type="body" idx="1"/>
          </p:nvPr>
        </p:nvSpPr>
        <p:spPr>
          <a:xfrm>
            <a:off x="457200" y="1371600"/>
            <a:ext cx="4040187"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Paraphrasing</a:t>
            </a:r>
            <a:endParaRPr/>
          </a:p>
        </p:txBody>
      </p:sp>
      <p:sp>
        <p:nvSpPr>
          <p:cNvPr id="146" name="Google Shape;146;p11"/>
          <p:cNvSpPr txBox="1">
            <a:spLocks noGrp="1"/>
          </p:cNvSpPr>
          <p:nvPr>
            <p:ph type="body" idx="1"/>
          </p:nvPr>
        </p:nvSpPr>
        <p:spPr>
          <a:xfrm>
            <a:off x="457200" y="1981200"/>
            <a:ext cx="4040187" cy="3951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restatement of a text, passage, or work giving the meaning in another form (Merriam-Webster 2008)</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completely rewritten passage in one’s own words and style; usually about the same length as the original (Elements of Literature 2005)</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putting information into your own words (Schumaker, et al 2007)</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
        <p:nvSpPr>
          <p:cNvPr id="147" name="Google Shape;147;p11"/>
          <p:cNvSpPr txBox="1">
            <a:spLocks noGrp="1"/>
          </p:cNvSpPr>
          <p:nvPr>
            <p:ph type="body" idx="1"/>
          </p:nvPr>
        </p:nvSpPr>
        <p:spPr>
          <a:xfrm>
            <a:off x="4648200" y="1371600"/>
            <a:ext cx="4041775"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Summarizing</a:t>
            </a:r>
            <a:endParaRPr/>
          </a:p>
        </p:txBody>
      </p:sp>
      <p:sp>
        <p:nvSpPr>
          <p:cNvPr id="148" name="Google Shape;148;p11"/>
          <p:cNvSpPr txBox="1">
            <a:spLocks noGrp="1"/>
          </p:cNvSpPr>
          <p:nvPr>
            <p:ph type="body" idx="2"/>
          </p:nvPr>
        </p:nvSpPr>
        <p:spPr>
          <a:xfrm>
            <a:off x="4648200" y="1981200"/>
            <a:ext cx="4041775" cy="3951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 abstract, abridgment, or compendium especially of a preceding discourse (Merriam-Webster 2008)</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highly condensed writing; 1/4 - 1/3 the length of the original (Elements of Literature 2005)</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Generation of “… external products that students create for themselves in order to reduce and organize information for their subsequent study and review.” (Simpson &amp; Nist 2000)</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685800" y="304800"/>
            <a:ext cx="8001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a:t>Pretest</a:t>
            </a:r>
            <a:r>
              <a:rPr lang="en-US" sz="4400" b="0" i="0" u="none">
                <a:solidFill>
                  <a:schemeClr val="dk2"/>
                </a:solidFill>
                <a:latin typeface="Arial"/>
                <a:ea typeface="Arial"/>
                <a:cs typeface="Arial"/>
                <a:sym typeface="Arial"/>
              </a:rPr>
              <a:t>: </a:t>
            </a:r>
            <a:br>
              <a:rPr lang="en-US" sz="4400" b="0" i="0" u="none">
                <a:solidFill>
                  <a:schemeClr val="dk2"/>
                </a:solidFill>
                <a:latin typeface="Arial"/>
                <a:ea typeface="Arial"/>
                <a:cs typeface="Arial"/>
                <a:sym typeface="Arial"/>
              </a:rPr>
            </a:br>
            <a:r>
              <a:rPr lang="en-US" sz="3200" b="0" i="0" u="none">
                <a:solidFill>
                  <a:srgbClr val="000000"/>
                </a:solidFill>
                <a:latin typeface="Arial"/>
                <a:ea typeface="Arial"/>
                <a:cs typeface="Arial"/>
                <a:sym typeface="Arial"/>
              </a:rPr>
              <a:t>(pp. </a:t>
            </a:r>
            <a:r>
              <a:rPr lang="en-US" sz="3200">
                <a:solidFill>
                  <a:srgbClr val="000000"/>
                </a:solidFill>
              </a:rPr>
              <a:t>9</a:t>
            </a:r>
            <a:r>
              <a:rPr lang="en-US" sz="3200" b="0" i="0" u="none">
                <a:solidFill>
                  <a:srgbClr val="000000"/>
                </a:solidFill>
                <a:latin typeface="Arial"/>
                <a:ea typeface="Arial"/>
                <a:cs typeface="Arial"/>
                <a:sym typeface="Arial"/>
              </a:rPr>
              <a:t>-1</a:t>
            </a:r>
            <a:r>
              <a:rPr lang="en-US" sz="3200">
                <a:solidFill>
                  <a:srgbClr val="000000"/>
                </a:solidFill>
              </a:rPr>
              <a:t>1</a:t>
            </a:r>
            <a:r>
              <a:rPr lang="en-US" sz="3200" b="0" i="0" u="none">
                <a:solidFill>
                  <a:srgbClr val="000000"/>
                </a:solidFill>
                <a:latin typeface="Arial"/>
                <a:ea typeface="Arial"/>
                <a:cs typeface="Arial"/>
                <a:sym typeface="Arial"/>
              </a:rPr>
              <a:t>)</a:t>
            </a:r>
            <a:endParaRPr/>
          </a:p>
        </p:txBody>
      </p:sp>
      <p:sp>
        <p:nvSpPr>
          <p:cNvPr id="155" name="Google Shape;155;p18"/>
          <p:cNvSpPr txBox="1">
            <a:spLocks noGrp="1"/>
          </p:cNvSpPr>
          <p:nvPr>
            <p:ph type="body" idx="1"/>
          </p:nvPr>
        </p:nvSpPr>
        <p:spPr>
          <a:xfrm>
            <a:off x="378725" y="1842450"/>
            <a:ext cx="8073300" cy="4459800"/>
          </a:xfrm>
          <a:prstGeom prst="rect">
            <a:avLst/>
          </a:prstGeom>
          <a:noFill/>
          <a:ln>
            <a:noFill/>
          </a:ln>
        </p:spPr>
        <p:txBody>
          <a:bodyPr spcFirstLastPara="1" wrap="square" lIns="91425" tIns="45700" rIns="91425" bIns="45700" anchor="t" anchorCtr="0">
            <a:noAutofit/>
          </a:bodyPr>
          <a:lstStyle/>
          <a:p>
            <a:pPr marL="342900" lvl="0" indent="0" algn="l" rtl="0">
              <a:lnSpc>
                <a:spcPct val="90000"/>
              </a:lnSpc>
              <a:spcBef>
                <a:spcPts val="600"/>
              </a:spcBef>
              <a:spcAft>
                <a:spcPts val="0"/>
              </a:spcAft>
              <a:buClr>
                <a:schemeClr val="dk1"/>
              </a:buClr>
              <a:buSzPts val="1100"/>
              <a:buFont typeface="Arial"/>
              <a:buNone/>
            </a:pPr>
            <a:r>
              <a:rPr lang="en-US" sz="2400"/>
              <a:t>Have students find and paraphrase the main idea and details of a reading passage using:</a:t>
            </a:r>
            <a:endParaRPr sz="2400"/>
          </a:p>
          <a:p>
            <a:pPr marL="0" lvl="0" indent="0" algn="ctr" rtl="0">
              <a:lnSpc>
                <a:spcPct val="30000"/>
              </a:lnSpc>
              <a:spcBef>
                <a:spcPts val="500"/>
              </a:spcBef>
              <a:spcAft>
                <a:spcPts val="0"/>
              </a:spcAft>
              <a:buClr>
                <a:schemeClr val="dk1"/>
              </a:buClr>
              <a:buSzPts val="1100"/>
              <a:buFont typeface="Arial"/>
              <a:buNone/>
            </a:pPr>
            <a:r>
              <a:rPr lang="en-US" sz="2000"/>
              <a:t>•</a:t>
            </a:r>
            <a:endParaRPr sz="2000"/>
          </a:p>
          <a:p>
            <a:pPr marL="12700" lvl="0" indent="0" algn="l" rtl="0">
              <a:lnSpc>
                <a:spcPct val="90000"/>
              </a:lnSpc>
              <a:spcBef>
                <a:spcPts val="600"/>
              </a:spcBef>
              <a:spcAft>
                <a:spcPts val="0"/>
              </a:spcAft>
              <a:buClr>
                <a:schemeClr val="dk1"/>
              </a:buClr>
              <a:buSzPts val="1100"/>
              <a:buFont typeface="Arial"/>
              <a:buNone/>
            </a:pPr>
            <a:r>
              <a:rPr lang="en-US" sz="2400"/>
              <a:t>·The </a:t>
            </a:r>
            <a:r>
              <a:rPr lang="en-US" sz="2400" i="1"/>
              <a:t>Pretest Passage</a:t>
            </a:r>
            <a:r>
              <a:rPr lang="en-US" sz="2400"/>
              <a:t> from the manual</a:t>
            </a:r>
            <a:endParaRPr sz="2400"/>
          </a:p>
          <a:p>
            <a:pPr marL="1092200" lvl="0" indent="0" algn="l" rtl="0">
              <a:lnSpc>
                <a:spcPct val="90000"/>
              </a:lnSpc>
              <a:spcBef>
                <a:spcPts val="600"/>
              </a:spcBef>
              <a:spcAft>
                <a:spcPts val="0"/>
              </a:spcAft>
              <a:buClr>
                <a:schemeClr val="dk1"/>
              </a:buClr>
              <a:buSzPts val="1100"/>
              <a:buFont typeface="Arial"/>
              <a:buNone/>
            </a:pPr>
            <a:r>
              <a:rPr lang="en-US" sz="2400"/>
              <a:t>   (p. 1 in the </a:t>
            </a:r>
            <a:r>
              <a:rPr lang="en-US" sz="2400" i="1"/>
              <a:t>Student Materials </a:t>
            </a:r>
            <a:r>
              <a:rPr lang="en-US" sz="2400"/>
              <a:t>Volume)</a:t>
            </a:r>
            <a:endParaRPr sz="2400"/>
          </a:p>
          <a:p>
            <a:pPr marL="12700" lvl="0" indent="0" algn="l" rtl="0">
              <a:lnSpc>
                <a:spcPct val="20000"/>
              </a:lnSpc>
              <a:spcBef>
                <a:spcPts val="500"/>
              </a:spcBef>
              <a:spcAft>
                <a:spcPts val="0"/>
              </a:spcAft>
              <a:buClr>
                <a:schemeClr val="dk1"/>
              </a:buClr>
              <a:buSzPts val="1100"/>
              <a:buFont typeface="Arial"/>
              <a:buNone/>
            </a:pPr>
            <a:r>
              <a:rPr lang="en-US" sz="2000"/>
              <a:t>·</a:t>
            </a:r>
            <a:endParaRPr sz="2000"/>
          </a:p>
          <a:p>
            <a:pPr marL="342900" lvl="0" indent="0" algn="ctr" rtl="0">
              <a:lnSpc>
                <a:spcPct val="90000"/>
              </a:lnSpc>
              <a:spcBef>
                <a:spcPts val="400"/>
              </a:spcBef>
              <a:spcAft>
                <a:spcPts val="0"/>
              </a:spcAft>
              <a:buClr>
                <a:schemeClr val="dk1"/>
              </a:buClr>
              <a:buSzPts val="1100"/>
              <a:buFont typeface="Arial"/>
              <a:buNone/>
            </a:pPr>
            <a:r>
              <a:rPr lang="en-US" sz="1800">
                <a:highlight>
                  <a:srgbClr val="FFFF00"/>
                </a:highlight>
              </a:rPr>
              <a:t>OR</a:t>
            </a:r>
            <a:endParaRPr sz="1800">
              <a:highlight>
                <a:srgbClr val="FFFF00"/>
              </a:highlight>
            </a:endParaRPr>
          </a:p>
          <a:p>
            <a:pPr marL="1092200" lvl="0" indent="0" algn="l" rtl="0">
              <a:lnSpc>
                <a:spcPct val="90000"/>
              </a:lnSpc>
              <a:spcBef>
                <a:spcPts val="500"/>
              </a:spcBef>
              <a:spcAft>
                <a:spcPts val="0"/>
              </a:spcAft>
              <a:buClr>
                <a:schemeClr val="dk1"/>
              </a:buClr>
              <a:buSzPts val="1100"/>
              <a:buFont typeface="Arial"/>
              <a:buNone/>
            </a:pPr>
            <a:r>
              <a:rPr lang="en-US" sz="2000"/>
              <a:t>·  </a:t>
            </a:r>
            <a:r>
              <a:rPr lang="en-US" sz="2400"/>
              <a:t>A reading passage containing about </a:t>
            </a:r>
            <a:r>
              <a:rPr lang="en-US" sz="2400" b="1"/>
              <a:t>400 words</a:t>
            </a:r>
            <a:r>
              <a:rPr lang="en-US" sz="2400"/>
              <a:t> written at the </a:t>
            </a:r>
            <a:r>
              <a:rPr lang="en-US" sz="2400" b="1"/>
              <a:t>student’s grade level</a:t>
            </a:r>
            <a:endParaRPr sz="2400" b="1"/>
          </a:p>
          <a:p>
            <a:pPr marL="342900" lvl="0" indent="0" algn="ctr" rtl="0">
              <a:lnSpc>
                <a:spcPct val="90000"/>
              </a:lnSpc>
              <a:spcBef>
                <a:spcPts val="400"/>
              </a:spcBef>
              <a:spcAft>
                <a:spcPts val="0"/>
              </a:spcAft>
              <a:buClr>
                <a:schemeClr val="dk1"/>
              </a:buClr>
              <a:buSzPts val="1100"/>
              <a:buFont typeface="Arial"/>
              <a:buNone/>
            </a:pPr>
            <a:r>
              <a:rPr lang="en-US" sz="1800" b="1"/>
              <a:t>PLUS</a:t>
            </a:r>
            <a:endParaRPr sz="1800" b="1"/>
          </a:p>
          <a:p>
            <a:pPr marL="12700" lvl="0" indent="0" algn="l" rtl="0">
              <a:lnSpc>
                <a:spcPct val="90000"/>
              </a:lnSpc>
              <a:spcBef>
                <a:spcPts val="600"/>
              </a:spcBef>
              <a:spcAft>
                <a:spcPts val="0"/>
              </a:spcAft>
              <a:buClr>
                <a:schemeClr val="dk1"/>
              </a:buClr>
              <a:buSzPts val="1100"/>
              <a:buFont typeface="Arial"/>
              <a:buNone/>
            </a:pPr>
            <a:r>
              <a:rPr lang="en-US" sz="2400"/>
              <a:t>•The </a:t>
            </a:r>
            <a:r>
              <a:rPr lang="en-US" sz="2400" i="1"/>
              <a:t>Paraphrasing Sheet </a:t>
            </a:r>
            <a:r>
              <a:rPr lang="en-US" sz="2400"/>
              <a:t>(p. 105)</a:t>
            </a:r>
            <a:endParaRPr sz="2400"/>
          </a:p>
          <a:p>
            <a:pPr marL="342900" marR="0" lvl="0" indent="-139700" algn="l" rtl="0">
              <a:lnSpc>
                <a:spcPct val="100000"/>
              </a:lnSpc>
              <a:spcBef>
                <a:spcPts val="640"/>
              </a:spcBef>
              <a:spcAft>
                <a:spcPts val="0"/>
              </a:spcAft>
              <a:buClr>
                <a:schemeClr val="dk1"/>
              </a:buClr>
              <a:buSzPts val="3200"/>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a:t>Pre-Test </a:t>
            </a:r>
            <a:r>
              <a:rPr lang="en-US" sz="4400" b="0" i="0" u="none">
                <a:solidFill>
                  <a:schemeClr val="dk2"/>
                </a:solidFill>
                <a:latin typeface="Arial"/>
                <a:ea typeface="Arial"/>
                <a:cs typeface="Arial"/>
                <a:sym typeface="Arial"/>
              </a:rPr>
              <a:t>Scoring Instructions</a:t>
            </a:r>
            <a:endParaRPr/>
          </a:p>
        </p:txBody>
      </p:sp>
      <p:sp>
        <p:nvSpPr>
          <p:cNvPr id="161" name="Google Shape;161;p44"/>
          <p:cNvSpPr txBox="1">
            <a:spLocks noGrp="1"/>
          </p:cNvSpPr>
          <p:nvPr>
            <p:ph type="body" idx="1"/>
          </p:nvPr>
        </p:nvSpPr>
        <p:spPr>
          <a:xfrm>
            <a:off x="685800" y="1676400"/>
            <a:ext cx="80010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	</a:t>
            </a:r>
            <a:r>
              <a:rPr lang="en-US" sz="3200" b="0" i="0" u="none">
                <a:solidFill>
                  <a:srgbClr val="000000"/>
                </a:solidFill>
                <a:latin typeface="Arial"/>
                <a:ea typeface="Arial"/>
                <a:cs typeface="Arial"/>
                <a:sym typeface="Arial"/>
              </a:rPr>
              <a:t>For most of the learning sheets in the student manual, scoring is based upon whether an item is:</a:t>
            </a:r>
            <a:endParaRPr/>
          </a:p>
          <a:p>
            <a:pPr marL="742950" lvl="1" indent="-285750" algn="l" rtl="0">
              <a:lnSpc>
                <a:spcPct val="90000"/>
              </a:lnSpc>
              <a:spcBef>
                <a:spcPts val="640"/>
              </a:spcBef>
              <a:spcAft>
                <a:spcPts val="0"/>
              </a:spcAft>
              <a:buClr>
                <a:srgbClr val="000000"/>
              </a:buClr>
              <a:buSzPts val="3200"/>
              <a:buFont typeface="Arial"/>
              <a:buChar char="–"/>
            </a:pPr>
            <a:r>
              <a:rPr lang="en-US" sz="3200" b="0" i="0" u="none">
                <a:solidFill>
                  <a:srgbClr val="000000"/>
                </a:solidFill>
                <a:latin typeface="Arial"/>
                <a:ea typeface="Arial"/>
                <a:cs typeface="Arial"/>
                <a:sym typeface="Arial"/>
              </a:rPr>
              <a:t>correct, </a:t>
            </a:r>
            <a:endParaRPr/>
          </a:p>
          <a:p>
            <a:pPr marL="742950" lvl="1" indent="-285750" algn="l" rtl="0">
              <a:lnSpc>
                <a:spcPct val="90000"/>
              </a:lnSpc>
              <a:spcBef>
                <a:spcPts val="640"/>
              </a:spcBef>
              <a:spcAft>
                <a:spcPts val="0"/>
              </a:spcAft>
              <a:buClr>
                <a:srgbClr val="000000"/>
              </a:buClr>
              <a:buSzPts val="3200"/>
              <a:buFont typeface="Arial"/>
              <a:buChar char="–"/>
            </a:pPr>
            <a:r>
              <a:rPr lang="en-US" sz="3200" b="0" i="0" u="none">
                <a:solidFill>
                  <a:srgbClr val="000000"/>
                </a:solidFill>
                <a:latin typeface="Arial"/>
                <a:ea typeface="Arial"/>
                <a:cs typeface="Arial"/>
                <a:sym typeface="Arial"/>
              </a:rPr>
              <a:t>written in the student’s own words, and </a:t>
            </a:r>
            <a:endParaRPr/>
          </a:p>
          <a:p>
            <a:pPr marL="742950" lvl="1" indent="-285750" algn="l" rtl="0">
              <a:lnSpc>
                <a:spcPct val="90000"/>
              </a:lnSpc>
              <a:spcBef>
                <a:spcPts val="640"/>
              </a:spcBef>
              <a:spcAft>
                <a:spcPts val="0"/>
              </a:spcAft>
              <a:buClr>
                <a:srgbClr val="000000"/>
              </a:buClr>
              <a:buSzPts val="3200"/>
              <a:buFont typeface="Arial"/>
              <a:buChar char="–"/>
            </a:pPr>
            <a:r>
              <a:rPr lang="en-US" sz="3200" b="0" i="0" u="none">
                <a:solidFill>
                  <a:srgbClr val="000000"/>
                </a:solidFill>
                <a:latin typeface="Arial"/>
                <a:ea typeface="Arial"/>
                <a:cs typeface="Arial"/>
                <a:sym typeface="Arial"/>
              </a:rPr>
              <a:t>makes sense.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“Correct”</a:t>
            </a:r>
            <a:endParaRPr/>
          </a:p>
        </p:txBody>
      </p:sp>
      <p:sp>
        <p:nvSpPr>
          <p:cNvPr id="168" name="Google Shape;168;p45"/>
          <p:cNvSpPr txBox="1">
            <a:spLocks noGrp="1"/>
          </p:cNvSpPr>
          <p:nvPr>
            <p:ph type="body" idx="1"/>
          </p:nvPr>
        </p:nvSpPr>
        <p:spPr>
          <a:xfrm>
            <a:off x="685800" y="1752600"/>
            <a:ext cx="7772400" cy="3962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3200"/>
              <a:buFont typeface="Arial"/>
              <a:buChar char="•"/>
            </a:pPr>
            <a:r>
              <a:rPr lang="en-US" sz="3200" b="0" i="0" u="none">
                <a:solidFill>
                  <a:srgbClr val="000000"/>
                </a:solidFill>
                <a:latin typeface="Arial"/>
                <a:ea typeface="Arial"/>
                <a:cs typeface="Arial"/>
                <a:sym typeface="Arial"/>
              </a:rPr>
              <a:t>an item has the same or similar meaning as the original word or phrase, or </a:t>
            </a:r>
            <a:endParaRPr/>
          </a:p>
          <a:p>
            <a:pPr marL="342900" lvl="0" indent="-342900" algn="l" rtl="0">
              <a:lnSpc>
                <a:spcPct val="90000"/>
              </a:lnSpc>
              <a:spcBef>
                <a:spcPts val="64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a:p>
            <a:pPr marL="342900" lvl="0" indent="-342900" algn="l" rtl="0">
              <a:lnSpc>
                <a:spcPct val="90000"/>
              </a:lnSpc>
              <a:spcBef>
                <a:spcPts val="640"/>
              </a:spcBef>
              <a:spcAft>
                <a:spcPts val="0"/>
              </a:spcAft>
              <a:buClr>
                <a:srgbClr val="000000"/>
              </a:buClr>
              <a:buSzPts val="3200"/>
              <a:buFont typeface="Arial"/>
              <a:buChar char="•"/>
            </a:pPr>
            <a:r>
              <a:rPr lang="en-US" sz="3200" b="0" i="0" u="none">
                <a:solidFill>
                  <a:srgbClr val="000000"/>
                </a:solidFill>
                <a:latin typeface="Arial"/>
                <a:ea typeface="Arial"/>
                <a:cs typeface="Arial"/>
                <a:sym typeface="Arial"/>
              </a:rPr>
              <a:t>it accurately states a paragraph’s topic, main idea, or detail</a:t>
            </a:r>
            <a:endParaRPr/>
          </a:p>
          <a:p>
            <a:pPr marL="342900" lvl="0" indent="-342900" algn="l" rtl="0">
              <a:lnSpc>
                <a:spcPct val="90000"/>
              </a:lnSpc>
              <a:spcBef>
                <a:spcPts val="64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a:p>
            <a:pPr marL="342900" lvl="0" indent="-342900" algn="l" rtl="0">
              <a:lnSpc>
                <a:spcPct val="90000"/>
              </a:lnSpc>
              <a:spcBef>
                <a:spcPts val="64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If an item meets this criterion, place a checkmark in the “C” box.</a:t>
            </a:r>
            <a:endParaRPr/>
          </a:p>
        </p:txBody>
      </p:sp>
    </p:spTree>
  </p:cSld>
  <p:clrMapOvr>
    <a:masterClrMapping/>
  </p:clrMapOvr>
</p:sld>
</file>

<file path=ppt/theme/theme1.xml><?xml version="1.0" encoding="utf-8"?>
<a:theme xmlns:a="http://schemas.openxmlformats.org/drawingml/2006/main" name="1_Blank Presentation">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2282</Words>
  <Application>Microsoft Macintosh PowerPoint</Application>
  <PresentationFormat>On-screen Show (4:3)</PresentationFormat>
  <Paragraphs>369</Paragraphs>
  <Slides>46</Slides>
  <Notes>46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Calibri</vt:lpstr>
      <vt:lpstr>Meddon</vt:lpstr>
      <vt:lpstr>Arial Black</vt:lpstr>
      <vt:lpstr>Arial</vt:lpstr>
      <vt:lpstr>Noto Sans Symbols</vt:lpstr>
      <vt:lpstr>1_Blank Presentation</vt:lpstr>
      <vt:lpstr>Blank Presentation</vt:lpstr>
      <vt:lpstr>The Fundamentals of Paraphrasing  and Summarizing</vt:lpstr>
      <vt:lpstr>Agenda</vt:lpstr>
      <vt:lpstr>Purpose &amp; Rationale</vt:lpstr>
      <vt:lpstr>Research Results</vt:lpstr>
      <vt:lpstr>8 Stages of Instruction</vt:lpstr>
      <vt:lpstr>Two Terms</vt:lpstr>
      <vt:lpstr>Pretest:  (pp. 9-11)</vt:lpstr>
      <vt:lpstr>Pre-Test Scoring Instructions</vt:lpstr>
      <vt:lpstr>“Correct”</vt:lpstr>
      <vt:lpstr>“Written in the Student’s Own Words”</vt:lpstr>
      <vt:lpstr>“Makes sense”</vt:lpstr>
      <vt:lpstr>Practice with Scoring</vt:lpstr>
      <vt:lpstr>Lesson 1:  Paraphrasing Words (pp. 12-17)</vt:lpstr>
      <vt:lpstr>Paraphrasing     (Cue Card 1)</vt:lpstr>
      <vt:lpstr> A Good Paraphrase (Cue Card 2)</vt:lpstr>
      <vt:lpstr>Synonym     (Cue Card 3)</vt:lpstr>
      <vt:lpstr>Lesson 1: Practice w/Synonyms (pp. 14-16)</vt:lpstr>
      <vt:lpstr>Learn by Watching We learn best through the process of imitation!</vt:lpstr>
      <vt:lpstr>Learn by Sharing We can try it out and give each other feedback!</vt:lpstr>
      <vt:lpstr>Learn by Practicing We can practice to build confidence and fluency in performing the new skill!</vt:lpstr>
      <vt:lpstr>PowerPoint Presentation</vt:lpstr>
      <vt:lpstr>PowerPoint Presentation</vt:lpstr>
      <vt:lpstr>PowerPoint Presentation</vt:lpstr>
      <vt:lpstr>Note!</vt:lpstr>
      <vt:lpstr>Paraphrasing Phrases Lesson 2      (pp. 18-22)</vt:lpstr>
      <vt:lpstr>Phrase    (Cue Card 4)</vt:lpstr>
      <vt:lpstr>Learning Sheet 2</vt:lpstr>
      <vt:lpstr>Student Example</vt:lpstr>
      <vt:lpstr>Scoring Example</vt:lpstr>
      <vt:lpstr>Lesson 3 </vt:lpstr>
      <vt:lpstr>Lesson 3</vt:lpstr>
      <vt:lpstr>Sentence</vt:lpstr>
      <vt:lpstr>Learning Sheet 3</vt:lpstr>
      <vt:lpstr>Student Example</vt:lpstr>
      <vt:lpstr>Scoring Example</vt:lpstr>
      <vt:lpstr>Lesson 4</vt:lpstr>
      <vt:lpstr>Paragraph</vt:lpstr>
      <vt:lpstr>Topic</vt:lpstr>
      <vt:lpstr>Example Paragraph</vt:lpstr>
      <vt:lpstr>Main Idea</vt:lpstr>
      <vt:lpstr>Detail</vt:lpstr>
      <vt:lpstr>Learning Sheet 4</vt:lpstr>
      <vt:lpstr>Student Example</vt:lpstr>
      <vt:lpstr>Scoring Example</vt:lpstr>
      <vt:lpstr>Vocabulary Knowledge</vt:lpstr>
      <vt:lpstr>Post Organizer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of Paraphrasing  and Summarizing</dc:title>
  <dc:creator>jwashburn</dc:creator>
  <cp:lastModifiedBy>Katherine Bradbury</cp:lastModifiedBy>
  <cp:revision>1</cp:revision>
  <dcterms:created xsi:type="dcterms:W3CDTF">2008-08-28T12:26:33Z</dcterms:created>
  <dcterms:modified xsi:type="dcterms:W3CDTF">2023-09-12T15:22:13Z</dcterms:modified>
</cp:coreProperties>
</file>